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3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12192000" cy="6858000"/>
  <p:notesSz cx="6950075" cy="92360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3" roundtripDataSignature="AMtx7mgeTrG+KTcVttyrxtkjv1HMi2iBy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D5C6D49-58B6-4F10-856C-8DADE185ACC3}">
  <a:tblStyle styleId="{BD5C6D49-58B6-4F10-856C-8DADE185ACC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56969BA-E8F4-430F-BB78-CE8743FF4EA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735" autoAdjust="0"/>
  </p:normalViewPr>
  <p:slideViewPr>
    <p:cSldViewPr snapToGrid="0">
      <p:cViewPr varScale="1">
        <p:scale>
          <a:sx n="58" d="100"/>
          <a:sy n="58" d="100"/>
        </p:scale>
        <p:origin x="9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11699" cy="463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6" tIns="46226" rIns="92476" bIns="46226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36768" y="0"/>
            <a:ext cx="3011699" cy="463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6" tIns="46226" rIns="92476" bIns="46226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6" tIns="46226" rIns="92476" bIns="46226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772669"/>
            <a:ext cx="3011699" cy="463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6" tIns="46226" rIns="92476" bIns="46226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6" tIns="46226" rIns="92476" bIns="46226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‹#›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6" tIns="46226" rIns="92476" bIns="46226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c5a151ad0f_0_0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060" cy="3636856"/>
          </a:xfrm>
          <a:prstGeom prst="rect">
            <a:avLst/>
          </a:prstGeom>
        </p:spPr>
        <p:txBody>
          <a:bodyPr spcFirstLastPara="1" wrap="square" lIns="92476" tIns="46226" rIns="92476" bIns="46226" anchor="t" anchorCtr="0">
            <a:noAutofit/>
          </a:bodyPr>
          <a:lstStyle/>
          <a:p>
            <a:pPr marL="0" indent="0"/>
            <a:r>
              <a:rPr lang="en-US" dirty="0"/>
              <a:t>Write a few words on your paddle</a:t>
            </a:r>
            <a:endParaRPr dirty="0"/>
          </a:p>
        </p:txBody>
      </p:sp>
      <p:sp>
        <p:nvSpPr>
          <p:cNvPr id="153" name="Google Shape;153;g3c5a151ad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c5a151ad0f_5_22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060" cy="3636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6" tIns="46226" rIns="92476" bIns="46226" anchor="t" anchorCtr="0">
            <a:noAutofit/>
          </a:bodyPr>
          <a:lstStyle/>
          <a:p>
            <a:pPr marL="0" indent="0"/>
            <a:r>
              <a:rPr lang="en-US" dirty="0"/>
              <a:t>Insights on purpose report 2026 (national, Chronicle of Philanthropy) validates the hesitance of some private philanthropy/donors, “58% of surveyed nonprofit leaders reported that in the last year, their funders were more hesitant to fund in the same amount or at all.” 75% report increased competition for funds.</a:t>
            </a:r>
            <a:endParaRPr dirty="0"/>
          </a:p>
        </p:txBody>
      </p:sp>
      <p:sp>
        <p:nvSpPr>
          <p:cNvPr id="158" name="Google Shape;158;g3c5a151ad0f_5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c5a151ad0f_5_40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060" cy="3636856"/>
          </a:xfrm>
          <a:prstGeom prst="rect">
            <a:avLst/>
          </a:prstGeom>
        </p:spPr>
        <p:txBody>
          <a:bodyPr spcFirstLastPara="1" wrap="square" lIns="92476" tIns="46226" rIns="92476" bIns="46226" anchor="t" anchorCtr="0">
            <a:noAutofit/>
          </a:bodyPr>
          <a:lstStyle/>
          <a:p>
            <a:pPr marL="0" indent="0"/>
            <a:r>
              <a:rPr lang="en-US" dirty="0"/>
              <a:t>Corporate foundations are in many cases steering clear of “hot buttons” and rethinking timing and approach to giving given new 1% floor for charitable giving </a:t>
            </a:r>
            <a:endParaRPr dirty="0"/>
          </a:p>
        </p:txBody>
      </p:sp>
      <p:sp>
        <p:nvSpPr>
          <p:cNvPr id="177" name="Google Shape;177;g3c5a151ad0f_5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3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spcFirstLastPara="1" wrap="square" lIns="92476" tIns="46226" rIns="92476" bIns="46226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85" name="Google Shape;18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4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spcFirstLastPara="1" wrap="square" lIns="92476" tIns="46226" rIns="92476" bIns="46226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92" name="Google Shape;19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5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spcFirstLastPara="1" wrap="square" lIns="92476" tIns="46226" rIns="92476" bIns="46226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99" name="Google Shape;19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6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spcFirstLastPara="1" wrap="square" lIns="92476" tIns="46226" rIns="92476" bIns="46226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06" name="Google Shape;20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c5a151ad0f_4_19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060" cy="3636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6" tIns="46226" rIns="92476" bIns="46226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n-US" dirty="0"/>
              <a:t>“Layoffs have devastated staff morale, almost doubled attrition rates, and seen a uptick in the acuity of need by our clients.” – Pima County Health and Human Services nonprofit</a:t>
            </a:r>
            <a:endParaRPr dirty="0"/>
          </a:p>
        </p:txBody>
      </p:sp>
      <p:sp>
        <p:nvSpPr>
          <p:cNvPr id="213" name="Google Shape;213;g3c5a151ad0f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43EA1233-0EF5-B009-E2FD-F0AED2B47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c5a151ad0f_0_0:notes">
            <a:extLst>
              <a:ext uri="{FF2B5EF4-FFF2-40B4-BE49-F238E27FC236}">
                <a16:creationId xmlns:a16="http://schemas.microsoft.com/office/drawing/2014/main" id="{A9701CA4-6222-9B0B-A5CF-0EFB298416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060" cy="3636856"/>
          </a:xfrm>
          <a:prstGeom prst="rect">
            <a:avLst/>
          </a:prstGeom>
        </p:spPr>
        <p:txBody>
          <a:bodyPr spcFirstLastPara="1" wrap="square" lIns="92476" tIns="46226" rIns="92476" bIns="46226" anchor="t" anchorCtr="0">
            <a:noAutofit/>
          </a:bodyPr>
          <a:lstStyle/>
          <a:p>
            <a:pPr marL="0" indent="0"/>
            <a:r>
              <a:rPr lang="en-US" dirty="0"/>
              <a:t>Write a few words on your paddle</a:t>
            </a:r>
            <a:endParaRPr dirty="0"/>
          </a:p>
        </p:txBody>
      </p:sp>
      <p:sp>
        <p:nvSpPr>
          <p:cNvPr id="153" name="Google Shape;153;g3c5a151ad0f_0_0:notes">
            <a:extLst>
              <a:ext uri="{FF2B5EF4-FFF2-40B4-BE49-F238E27FC236}">
                <a16:creationId xmlns:a16="http://schemas.microsoft.com/office/drawing/2014/main" id="{DC6262AD-B3D7-B414-CF52-88791555D9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54184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8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spcFirstLastPara="1" wrap="square" lIns="92476" tIns="46226" rIns="92476" bIns="46226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20" name="Google Shape;22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2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6" tIns="46226" rIns="92476" bIns="46226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74" name="Google Shape;74;p2:notes"/>
          <p:cNvSpPr txBox="1">
            <a:spLocks noGrp="1"/>
          </p:cNvSpPr>
          <p:nvPr>
            <p:ph type="sldNum" idx="12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6" tIns="46226" rIns="92476" bIns="46226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400"/>
              </a:pPr>
              <a:t>2</a:t>
            </a:fld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9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spcFirstLastPara="1" wrap="square" lIns="92476" tIns="46226" rIns="92476" bIns="46226" anchor="t" anchorCtr="0">
            <a:noAutofit/>
          </a:bodyPr>
          <a:lstStyle/>
          <a:p>
            <a:pPr marL="0" indent="0"/>
            <a:r>
              <a:rPr lang="en-US" dirty="0"/>
              <a:t>I am going to do a brief preview of some findings from a study CFSA did in 2025 about engaging young professionals. More to come.</a:t>
            </a:r>
            <a:endParaRPr dirty="0"/>
          </a:p>
        </p:txBody>
      </p:sp>
      <p:sp>
        <p:nvSpPr>
          <p:cNvPr id="228" name="Google Shape;22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0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spcFirstLastPara="1" wrap="square" lIns="92476" tIns="46226" rIns="92476" bIns="46226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36" name="Google Shape;23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41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6" tIns="46226" rIns="92476" bIns="46226" anchor="t" anchorCtr="0">
            <a:noAutofit/>
          </a:bodyPr>
          <a:lstStyle/>
          <a:p>
            <a:pPr marL="462458" indent="-231229"/>
            <a:endParaRPr dirty="0"/>
          </a:p>
        </p:txBody>
      </p:sp>
      <p:sp>
        <p:nvSpPr>
          <p:cNvPr id="261" name="Google Shape;261;p41:notes"/>
          <p:cNvSpPr txBox="1">
            <a:spLocks noGrp="1"/>
          </p:cNvSpPr>
          <p:nvPr>
            <p:ph type="sldNum" idx="12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6" tIns="46226" rIns="92476" bIns="46226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22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2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spcFirstLastPara="1" wrap="square" lIns="92476" tIns="46226" rIns="92476" bIns="46226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86" name="Google Shape;28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3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spcFirstLastPara="1" wrap="square" lIns="92476" tIns="46226" rIns="92476" bIns="46226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307" name="Google Shape;30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4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spcFirstLastPara="1" wrap="square" lIns="92476" tIns="46226" rIns="92476" bIns="46226" anchor="t" anchorCtr="0">
            <a:noAutofit/>
          </a:bodyPr>
          <a:lstStyle/>
          <a:p>
            <a:pPr marL="0" indent="0"/>
            <a:r>
              <a:rPr lang="en-US" dirty="0"/>
              <a:t>Use your paddle</a:t>
            </a:r>
            <a:endParaRPr dirty="0"/>
          </a:p>
        </p:txBody>
      </p:sp>
      <p:sp>
        <p:nvSpPr>
          <p:cNvPr id="314" name="Google Shape;31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cf3dff2fa2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3cf3dff2fa2_3_2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060" cy="3636856"/>
          </a:xfrm>
          <a:prstGeom prst="rect">
            <a:avLst/>
          </a:prstGeom>
        </p:spPr>
        <p:txBody>
          <a:bodyPr spcFirstLastPara="1" wrap="square" lIns="92476" tIns="46226" rIns="92476" bIns="46226" anchor="t" anchorCtr="0">
            <a:noAutofit/>
          </a:bodyPr>
          <a:lstStyle/>
          <a:p>
            <a:pPr marL="0" indent="0"/>
            <a:r>
              <a:rPr lang="en-US" dirty="0"/>
              <a:t>BCB Strategy Palette – strategy to focus on under very harsh conditions, planting a seed. In 10 years, I hope to see our nonprofit sector rebuilt and better than before, claiming their place as economic engines, partners to business, donors, and government, desirable employers, and systems changemakers.</a:t>
            </a:r>
            <a:endParaRPr dirty="0"/>
          </a:p>
        </p:txBody>
      </p:sp>
      <p:sp>
        <p:nvSpPr>
          <p:cNvPr id="320" name="Google Shape;320;g3cf3dff2fa2_3_2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699" cy="463319"/>
          </a:xfrm>
          <a:prstGeom prst="rect">
            <a:avLst/>
          </a:prstGeom>
        </p:spPr>
        <p:txBody>
          <a:bodyPr spcFirstLastPara="1" wrap="square" lIns="92476" tIns="46226" rIns="92476" bIns="46226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/>
              <a:pPr algn="r">
                <a:buSzPts val="1200"/>
              </a:pPr>
              <a:t>26</a:t>
            </a:fld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c5a151ad0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c5a151ad0f_0_12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060" cy="3636856"/>
          </a:xfrm>
          <a:prstGeom prst="rect">
            <a:avLst/>
          </a:prstGeom>
        </p:spPr>
        <p:txBody>
          <a:bodyPr spcFirstLastPara="1" wrap="square" lIns="92476" tIns="46226" rIns="92476" bIns="46226" anchor="t" anchorCtr="0">
            <a:noAutofit/>
          </a:bodyPr>
          <a:lstStyle/>
          <a:p>
            <a:pPr marL="0" indent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Future‑oriented leaders say things like:</a:t>
            </a:r>
            <a:endParaRPr sz="1100" b="1" dirty="0">
              <a:latin typeface="Arial"/>
              <a:ea typeface="Arial"/>
              <a:cs typeface="Arial"/>
              <a:sym typeface="Arial"/>
            </a:endParaRPr>
          </a:p>
          <a:p>
            <a:pPr marL="462458" indent="-298671">
              <a:lnSpc>
                <a:spcPct val="115000"/>
              </a:lnSpc>
              <a:spcBef>
                <a:spcPts val="1214"/>
              </a:spcBef>
              <a:buClr>
                <a:schemeClr val="dk1"/>
              </a:buClr>
              <a:buSzPts val="1050"/>
              <a:buChar char="●"/>
            </a:pP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“Some doors are closing. We are grieving that.”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462458" indent="-298671">
              <a:lnSpc>
                <a:spcPct val="115000"/>
              </a:lnSpc>
              <a:buClr>
                <a:schemeClr val="dk1"/>
              </a:buClr>
              <a:buSzPts val="1050"/>
              <a:buChar char="●"/>
            </a:pP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“Here’s what we are protecting at all costs.”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462458" indent="-298671">
              <a:lnSpc>
                <a:spcPct val="115000"/>
              </a:lnSpc>
              <a:buClr>
                <a:schemeClr val="dk1"/>
              </a:buClr>
              <a:buSzPts val="1050"/>
              <a:buChar char="●"/>
            </a:pP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“Here’s what we are experimenting with next.”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462458" indent="-298671">
              <a:lnSpc>
                <a:spcPct val="115000"/>
              </a:lnSpc>
              <a:buClr>
                <a:schemeClr val="dk1"/>
              </a:buClr>
              <a:buSzPts val="1050"/>
              <a:buChar char="●"/>
            </a:pP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“Here’s what success looks like </a:t>
            </a:r>
            <a:r>
              <a:rPr lang="en-US" sz="1100" i="1" dirty="0">
                <a:latin typeface="Arial"/>
                <a:ea typeface="Arial"/>
                <a:cs typeface="Arial"/>
                <a:sym typeface="Arial"/>
              </a:rPr>
              <a:t>under these conditions</a:t>
            </a: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.”</a:t>
            </a:r>
          </a:p>
          <a:p>
            <a:pPr marL="462458" indent="-298671">
              <a:lnSpc>
                <a:spcPct val="115000"/>
              </a:lnSpc>
              <a:buClr>
                <a:schemeClr val="dk1"/>
              </a:buClr>
              <a:buSzPts val="1050"/>
              <a:buChar char="●"/>
            </a:pP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“The next year will be difficult. Here’s how we can move forward anyway.”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15000"/>
              </a:lnSpc>
              <a:spcBef>
                <a:spcPts val="2023"/>
              </a:spcBef>
              <a:buClr>
                <a:schemeClr val="dk1"/>
              </a:buClr>
              <a:buSzPts val="1100"/>
            </a:pP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They avoid:</a:t>
            </a:r>
            <a:endParaRPr sz="1100" b="1" dirty="0">
              <a:latin typeface="Arial"/>
              <a:ea typeface="Arial"/>
              <a:cs typeface="Arial"/>
              <a:sym typeface="Arial"/>
            </a:endParaRPr>
          </a:p>
          <a:p>
            <a:pPr marL="462458" indent="-298671">
              <a:lnSpc>
                <a:spcPct val="115000"/>
              </a:lnSpc>
              <a:spcBef>
                <a:spcPts val="1214"/>
              </a:spcBef>
              <a:buClr>
                <a:schemeClr val="dk1"/>
              </a:buClr>
              <a:buSzPts val="1050"/>
              <a:buChar char="●"/>
            </a:pP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“At least…”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462458" indent="-298671">
              <a:lnSpc>
                <a:spcPct val="115000"/>
              </a:lnSpc>
              <a:buClr>
                <a:schemeClr val="dk1"/>
              </a:buClr>
              <a:buSzPts val="1050"/>
              <a:buChar char="●"/>
            </a:pP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“Look on the bright side…”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462458" indent="-298671">
              <a:lnSpc>
                <a:spcPct val="115000"/>
              </a:lnSpc>
              <a:buClr>
                <a:schemeClr val="dk1"/>
              </a:buClr>
              <a:buSzPts val="1050"/>
              <a:buChar char="●"/>
            </a:pP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“We just need to stay positive…”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462458" indent="0">
              <a:lnSpc>
                <a:spcPct val="115000"/>
              </a:lnSpc>
              <a:spcBef>
                <a:spcPts val="2023"/>
              </a:spcBef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1214"/>
              </a:spcBef>
            </a:pPr>
            <a:endParaRPr dirty="0"/>
          </a:p>
        </p:txBody>
      </p:sp>
      <p:sp>
        <p:nvSpPr>
          <p:cNvPr id="329" name="Google Shape;329;g3c5a151ad0f_0_12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699" cy="463319"/>
          </a:xfrm>
          <a:prstGeom prst="rect">
            <a:avLst/>
          </a:prstGeom>
        </p:spPr>
        <p:txBody>
          <a:bodyPr spcFirstLastPara="1" wrap="square" lIns="92476" tIns="46226" rIns="92476" bIns="46226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/>
              <a:pPr algn="r">
                <a:buSzPts val="1200"/>
              </a:pPr>
              <a:t>27</a:t>
            </a:fld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6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6" tIns="46226" rIns="92476" bIns="46226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337" name="Google Shape;33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c5a151ad0f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c5a151ad0f_0_4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060" cy="3636856"/>
          </a:xfrm>
          <a:prstGeom prst="rect">
            <a:avLst/>
          </a:prstGeom>
        </p:spPr>
        <p:txBody>
          <a:bodyPr spcFirstLastPara="1" wrap="square" lIns="92476" tIns="46226" rIns="92476" bIns="46226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83" name="Google Shape;83;g3c5a151ad0f_0_4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699" cy="463319"/>
          </a:xfrm>
          <a:prstGeom prst="rect">
            <a:avLst/>
          </a:prstGeom>
        </p:spPr>
        <p:txBody>
          <a:bodyPr spcFirstLastPara="1" wrap="square" lIns="92476" tIns="46226" rIns="92476" bIns="46226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/>
              <a:pPr algn="r">
                <a:buSzPts val="1200"/>
              </a:pPr>
              <a:t>3</a:t>
            </a:fld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0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spcFirstLastPara="1" wrap="square" lIns="92476" tIns="46226" rIns="92476" bIns="46226" anchor="t" anchorCtr="0">
            <a:noAutofit/>
          </a:bodyPr>
          <a:lstStyle/>
          <a:p>
            <a:pPr marL="0" indent="0"/>
            <a:r>
              <a:rPr lang="en-US" dirty="0"/>
              <a:t>Bring paddles! Use your paddle to write. You may have to share with your neighbor</a:t>
            </a:r>
            <a:endParaRPr dirty="0"/>
          </a:p>
        </p:txBody>
      </p:sp>
      <p:sp>
        <p:nvSpPr>
          <p:cNvPr id="90" name="Google Shape;9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1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spcFirstLastPara="1" wrap="square" lIns="92476" tIns="46226" rIns="92476" bIns="46226" anchor="t" anchorCtr="0">
            <a:noAutofit/>
          </a:bodyPr>
          <a:lstStyle/>
          <a:p>
            <a:pPr marL="0" indent="0"/>
            <a:r>
              <a:rPr lang="en-US" dirty="0"/>
              <a:t>Data from fall 2025</a:t>
            </a:r>
            <a:endParaRPr dirty="0"/>
          </a:p>
        </p:txBody>
      </p:sp>
      <p:sp>
        <p:nvSpPr>
          <p:cNvPr id="95" name="Google Shape;9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6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6" tIns="46226" rIns="92476" bIns="46226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21" name="Google Shape;121;p6:notes"/>
          <p:cNvSpPr txBox="1">
            <a:spLocks noGrp="1"/>
          </p:cNvSpPr>
          <p:nvPr>
            <p:ph type="sldNum" idx="12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6" tIns="46226" rIns="92476" bIns="46226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6</a:t>
            </a:fld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6" tIns="46226" rIns="92476" bIns="46226" anchor="t" anchorCtr="0">
            <a:noAutofit/>
          </a:bodyPr>
          <a:lstStyle/>
          <a:p>
            <a:pPr marL="0" indent="0"/>
            <a:r>
              <a:rPr lang="en-US" dirty="0"/>
              <a:t>“We expect to layoff 3 to 5 FTEs at the end of the year, which equals approximately 20% to 30% of staffing.” – Pima County nonprofit</a:t>
            </a:r>
            <a:endParaRPr dirty="0"/>
          </a:p>
          <a:p>
            <a:pPr marL="0" indent="0"/>
            <a:r>
              <a:rPr lang="en-US" dirty="0"/>
              <a:t>“2 since January 2025, additional 2 expected within 6-8 months” – Pima County youth education nonprofit with a staff level in the 15-30 range</a:t>
            </a:r>
            <a:endParaRPr dirty="0"/>
          </a:p>
          <a:p>
            <a:pPr marL="0" indent="0"/>
            <a:r>
              <a:rPr lang="en-US" dirty="0"/>
              <a:t>“Given the uncertainty of federal funding, we made the painful decision to reduce staff earlier this year.” 35 FTE were laid off from a staff of about 200, others chose to depart and positions were not refilled – Pima County nonprofit</a:t>
            </a:r>
            <a:endParaRPr dirty="0"/>
          </a:p>
          <a:p>
            <a:pPr marL="0" indent="0"/>
            <a:r>
              <a:rPr lang="en-US" dirty="0"/>
              <a:t>“While we do not have government funding, we did go through a RIF to right size the organization in light of unpredictable private donations and grants. Two senior level positions were eliminated in March 2025.” – Pima County nonprofit serving children and youth</a:t>
            </a:r>
            <a:endParaRPr dirty="0"/>
          </a:p>
          <a:p>
            <a:pPr marL="0" indent="0"/>
            <a:endParaRPr dirty="0"/>
          </a:p>
          <a:p>
            <a:pPr marL="0" indent="0"/>
            <a:endParaRPr dirty="0"/>
          </a:p>
          <a:p>
            <a:pPr marL="0" indent="0"/>
            <a:endParaRPr dirty="0"/>
          </a:p>
        </p:txBody>
      </p:sp>
      <p:sp>
        <p:nvSpPr>
          <p:cNvPr id="130" name="Google Shape;13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c5a151ad0f_3_0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060" cy="3636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6" tIns="46226" rIns="92476" bIns="46226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38" name="Google Shape;138;g3c5a151ad0f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6" tIns="46226" rIns="92476" bIns="46226" anchor="t" anchorCtr="0">
            <a:noAutofit/>
          </a:bodyPr>
          <a:lstStyle/>
          <a:p>
            <a:pPr marL="0" indent="0"/>
            <a:r>
              <a:rPr lang="en-US" dirty="0"/>
              <a:t>General operating support, especially multi-year support, is a key lever to enhance nonprofit resilience.</a:t>
            </a:r>
            <a:endParaRPr dirty="0"/>
          </a:p>
        </p:txBody>
      </p:sp>
      <p:sp>
        <p:nvSpPr>
          <p:cNvPr id="146" name="Google Shape;14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">
  <p:cSld name="Cov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8"/>
          <p:cNvSpPr txBox="1">
            <a:spLocks noGrp="1"/>
          </p:cNvSpPr>
          <p:nvPr>
            <p:ph type="title"/>
          </p:nvPr>
        </p:nvSpPr>
        <p:spPr>
          <a:xfrm>
            <a:off x="838200" y="295640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8"/>
          <p:cNvSpPr/>
          <p:nvPr/>
        </p:nvSpPr>
        <p:spPr>
          <a:xfrm>
            <a:off x="0" y="-19696"/>
            <a:ext cx="12192000" cy="1793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" name="Google Shape;19;p18"/>
          <p:cNvCxnSpPr/>
          <p:nvPr/>
        </p:nvCxnSpPr>
        <p:spPr>
          <a:xfrm>
            <a:off x="0" y="159691"/>
            <a:ext cx="12192000" cy="0"/>
          </a:xfrm>
          <a:prstGeom prst="straightConnector1">
            <a:avLst/>
          </a:prstGeom>
          <a:noFill/>
          <a:ln w="317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0" name="Google Shape;20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11534" y="278258"/>
            <a:ext cx="4899521" cy="145085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8"/>
          <p:cNvSpPr/>
          <p:nvPr/>
        </p:nvSpPr>
        <p:spPr>
          <a:xfrm>
            <a:off x="0" y="1846174"/>
            <a:ext cx="12192000" cy="4274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18"/>
          <p:cNvSpPr txBox="1"/>
          <p:nvPr/>
        </p:nvSpPr>
        <p:spPr>
          <a:xfrm>
            <a:off x="413205" y="1858648"/>
            <a:ext cx="1128349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Making a difference now and forever.							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51559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8"/>
          <p:cNvSpPr txBox="1">
            <a:spLocks noGrp="1"/>
          </p:cNvSpPr>
          <p:nvPr>
            <p:ph type="body" idx="1"/>
          </p:nvPr>
        </p:nvSpPr>
        <p:spPr>
          <a:xfrm rot="5400000">
            <a:off x="4234727" y="-1570902"/>
            <a:ext cx="3722546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28"/>
          <p:cNvSpPr txBox="1">
            <a:spLocks noGrp="1"/>
          </p:cNvSpPr>
          <p:nvPr>
            <p:ph type="sldNum" idx="12"/>
          </p:nvPr>
        </p:nvSpPr>
        <p:spPr>
          <a:xfrm>
            <a:off x="9034917" y="63659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cfsaz.org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9"/>
          <p:cNvSpPr txBox="1">
            <a:spLocks noGrp="1"/>
          </p:cNvSpPr>
          <p:nvPr>
            <p:ph type="title"/>
          </p:nvPr>
        </p:nvSpPr>
        <p:spPr>
          <a:xfrm rot="5400000">
            <a:off x="8083406" y="1524028"/>
            <a:ext cx="391188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 txBox="1">
            <a:spLocks noGrp="1"/>
          </p:cNvSpPr>
          <p:nvPr>
            <p:ph type="body" idx="1"/>
          </p:nvPr>
        </p:nvSpPr>
        <p:spPr>
          <a:xfrm rot="5400000">
            <a:off x="2749406" y="-1028672"/>
            <a:ext cx="391188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29"/>
          <p:cNvSpPr txBox="1">
            <a:spLocks noGrp="1"/>
          </p:cNvSpPr>
          <p:nvPr>
            <p:ph type="sldNum" idx="12"/>
          </p:nvPr>
        </p:nvSpPr>
        <p:spPr>
          <a:xfrm>
            <a:off x="9034917" y="63659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cfsaz.org</a:t>
            </a:r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body" idx="1"/>
          </p:nvPr>
        </p:nvSpPr>
        <p:spPr>
          <a:xfrm>
            <a:off x="5183188" y="2049462"/>
            <a:ext cx="6289675" cy="3490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490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" name="Google Shape;27;p19"/>
          <p:cNvSpPr txBox="1">
            <a:spLocks noGrp="1"/>
          </p:cNvSpPr>
          <p:nvPr>
            <p:ph type="sldNum" idx="12"/>
          </p:nvPr>
        </p:nvSpPr>
        <p:spPr>
          <a:xfrm>
            <a:off x="9034917" y="63659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cfsaz.org</a:t>
            </a:r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2"/>
          <p:cNvSpPr txBox="1">
            <a:spLocks noGrp="1"/>
          </p:cNvSpPr>
          <p:nvPr>
            <p:ph type="ctrTitle"/>
          </p:nvPr>
        </p:nvSpPr>
        <p:spPr>
          <a:xfrm>
            <a:off x="1524000" y="178650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subTitle" idx="1"/>
          </p:nvPr>
        </p:nvSpPr>
        <p:spPr>
          <a:xfrm>
            <a:off x="1524000" y="426618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51559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72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sldNum" idx="12"/>
          </p:nvPr>
        </p:nvSpPr>
        <p:spPr>
          <a:xfrm>
            <a:off x="9034917" y="63659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cfsaz.org</a:t>
            </a:r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sldNum" idx="12"/>
          </p:nvPr>
        </p:nvSpPr>
        <p:spPr>
          <a:xfrm>
            <a:off x="9034917" y="63659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cfsaz.org</a:t>
            </a:r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5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51559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sldNum" idx="12"/>
          </p:nvPr>
        </p:nvSpPr>
        <p:spPr>
          <a:xfrm>
            <a:off x="9034917" y="63659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cfsaz.org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3"/>
          <p:cNvSpPr txBox="1">
            <a:spLocks noGrp="1"/>
          </p:cNvSpPr>
          <p:nvPr>
            <p:ph type="title"/>
          </p:nvPr>
        </p:nvSpPr>
        <p:spPr>
          <a:xfrm>
            <a:off x="831850" y="881835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body" idx="1"/>
          </p:nvPr>
        </p:nvSpPr>
        <p:spPr>
          <a:xfrm>
            <a:off x="831850" y="3761561"/>
            <a:ext cx="10515600" cy="1008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sldNum" idx="12"/>
          </p:nvPr>
        </p:nvSpPr>
        <p:spPr>
          <a:xfrm>
            <a:off x="9034917" y="63659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cfsaz.org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6"/>
          <p:cNvSpPr txBox="1">
            <a:spLocks noGrp="1"/>
          </p:cNvSpPr>
          <p:nvPr>
            <p:ph type="sldNum" idx="12"/>
          </p:nvPr>
        </p:nvSpPr>
        <p:spPr>
          <a:xfrm>
            <a:off x="9034917" y="63659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cfsaz.org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7"/>
          <p:cNvSpPr>
            <a:spLocks noGrp="1"/>
          </p:cNvSpPr>
          <p:nvPr>
            <p:ph type="pic" idx="2"/>
          </p:nvPr>
        </p:nvSpPr>
        <p:spPr>
          <a:xfrm>
            <a:off x="5183187" y="2057400"/>
            <a:ext cx="6742513" cy="3397196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40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sldNum" idx="12"/>
          </p:nvPr>
        </p:nvSpPr>
        <p:spPr>
          <a:xfrm>
            <a:off x="9034917" y="63659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cfsaz.org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51559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72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" name="Google Shape;12;p1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13884" y="5845453"/>
            <a:ext cx="2743201" cy="81232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7"/>
          <p:cNvSpPr/>
          <p:nvPr/>
        </p:nvSpPr>
        <p:spPr>
          <a:xfrm>
            <a:off x="0" y="-19696"/>
            <a:ext cx="12192000" cy="1793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" name="Google Shape;14;p17"/>
          <p:cNvCxnSpPr/>
          <p:nvPr/>
        </p:nvCxnSpPr>
        <p:spPr>
          <a:xfrm>
            <a:off x="0" y="159691"/>
            <a:ext cx="12192000" cy="0"/>
          </a:xfrm>
          <a:prstGeom prst="straightConnector1">
            <a:avLst/>
          </a:prstGeom>
          <a:noFill/>
          <a:ln w="317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" name="Google Shape;15;p17"/>
          <p:cNvSpPr txBox="1">
            <a:spLocks noGrp="1"/>
          </p:cNvSpPr>
          <p:nvPr>
            <p:ph type="sldNum" idx="12"/>
          </p:nvPr>
        </p:nvSpPr>
        <p:spPr>
          <a:xfrm>
            <a:off x="903491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cfsaz.org</a:t>
            </a: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/>
          <p:cNvSpPr txBox="1">
            <a:spLocks noGrp="1"/>
          </p:cNvSpPr>
          <p:nvPr>
            <p:ph type="sldNum" idx="4294967295"/>
          </p:nvPr>
        </p:nvSpPr>
        <p:spPr>
          <a:xfrm>
            <a:off x="9034917" y="63659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dirty="0"/>
              <a:t>cfsaz.org</a:t>
            </a:r>
            <a:endParaRPr dirty="0"/>
          </a:p>
        </p:txBody>
      </p:sp>
      <p:sp>
        <p:nvSpPr>
          <p:cNvPr id="67" name="Google Shape;67;p1"/>
          <p:cNvSpPr txBox="1">
            <a:spLocks noGrp="1"/>
          </p:cNvSpPr>
          <p:nvPr>
            <p:ph type="title"/>
          </p:nvPr>
        </p:nvSpPr>
        <p:spPr>
          <a:xfrm>
            <a:off x="838200" y="296979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i="1" dirty="0"/>
              <a:t>State of Philanthropy in Southern Arizona</a:t>
            </a:r>
            <a:endParaRPr dirty="0"/>
          </a:p>
        </p:txBody>
      </p:sp>
      <p:pic>
        <p:nvPicPr>
          <p:cNvPr id="68" name="Google Shape;68;p1" descr="A close up of a cactu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01642"/>
            <a:ext cx="2532185" cy="3056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" descr="A bird and flowers drawn by ha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06517" y="5152292"/>
            <a:ext cx="1669901" cy="1705708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"/>
          <p:cNvSpPr txBox="1"/>
          <p:nvPr/>
        </p:nvSpPr>
        <p:spPr>
          <a:xfrm>
            <a:off x="2725282" y="4376391"/>
            <a:ext cx="674143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Jenny Flynn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President &amp; CEO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Community Foundation for Southern Arizona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c5a151ad0f_0_0"/>
          <p:cNvSpPr txBox="1">
            <a:spLocks noGrp="1"/>
          </p:cNvSpPr>
          <p:nvPr>
            <p:ph type="title"/>
          </p:nvPr>
        </p:nvSpPr>
        <p:spPr>
          <a:xfrm>
            <a:off x="838200" y="2956403"/>
            <a:ext cx="10515600" cy="1325563"/>
          </a:xfr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dirty="0"/>
              <a:t>How are donors and others responding?</a:t>
            </a: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c5a151ad0f_5_22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dirty="0"/>
              <a:t>Impacts Beyond Government Funding</a:t>
            </a:r>
            <a:endParaRPr dirty="0"/>
          </a:p>
        </p:txBody>
      </p:sp>
      <p:sp>
        <p:nvSpPr>
          <p:cNvPr id="161" name="Google Shape;161;g3c5a151ad0f_5_22"/>
          <p:cNvSpPr txBox="1">
            <a:spLocks noGrp="1"/>
          </p:cNvSpPr>
          <p:nvPr>
            <p:ph type="sldNum" idx="12"/>
          </p:nvPr>
        </p:nvSpPr>
        <p:spPr>
          <a:xfrm>
            <a:off x="9034917" y="63659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dirty="0"/>
              <a:t>cfsaz.org</a:t>
            </a:r>
            <a:endParaRPr dirty="0"/>
          </a:p>
        </p:txBody>
      </p:sp>
      <p:grpSp>
        <p:nvGrpSpPr>
          <p:cNvPr id="162" name="Google Shape;162;g3c5a151ad0f_5_22"/>
          <p:cNvGrpSpPr/>
          <p:nvPr/>
        </p:nvGrpSpPr>
        <p:grpSpPr>
          <a:xfrm>
            <a:off x="838200" y="1826079"/>
            <a:ext cx="10515600" cy="3721512"/>
            <a:chOff x="0" y="454"/>
            <a:chExt cx="10515600" cy="3721512"/>
          </a:xfrm>
        </p:grpSpPr>
        <p:sp>
          <p:nvSpPr>
            <p:cNvPr id="163" name="Google Shape;163;g3c5a151ad0f_5_22"/>
            <p:cNvSpPr/>
            <p:nvPr/>
          </p:nvSpPr>
          <p:spPr>
            <a:xfrm>
              <a:off x="0" y="454"/>
              <a:ext cx="10515600" cy="1063200"/>
            </a:xfrm>
            <a:prstGeom prst="roundRect">
              <a:avLst>
                <a:gd name="adj" fmla="val 10000"/>
              </a:avLst>
            </a:prstGeom>
            <a:solidFill>
              <a:srgbClr val="F6DE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g3c5a151ad0f_5_22"/>
            <p:cNvSpPr/>
            <p:nvPr/>
          </p:nvSpPr>
          <p:spPr>
            <a:xfrm>
              <a:off x="321655" y="239702"/>
              <a:ext cx="584700" cy="5847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g3c5a151ad0f_5_22"/>
            <p:cNvSpPr/>
            <p:nvPr/>
          </p:nvSpPr>
          <p:spPr>
            <a:xfrm>
              <a:off x="1228140" y="454"/>
              <a:ext cx="9287400" cy="106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g3c5a151ad0f_5_22"/>
            <p:cNvSpPr txBox="1"/>
            <p:nvPr/>
          </p:nvSpPr>
          <p:spPr>
            <a:xfrm>
              <a:off x="1228140" y="454"/>
              <a:ext cx="9287400" cy="106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2525" tIns="112525" rIns="112525" bIns="1125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lang="en-US" sz="2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Local &amp; State: </a:t>
              </a:r>
              <a:r>
                <a:rPr lang="en-US" sz="2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With federal funding cuts and restrictions, local and state grants/appropriations, which were once reliable, are now up in the air for many nonprofit organizations – leading to larger cuts.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g3c5a151ad0f_5_22"/>
            <p:cNvSpPr/>
            <p:nvPr/>
          </p:nvSpPr>
          <p:spPr>
            <a:xfrm>
              <a:off x="0" y="1329610"/>
              <a:ext cx="10515600" cy="1063200"/>
            </a:xfrm>
            <a:prstGeom prst="roundRect">
              <a:avLst>
                <a:gd name="adj" fmla="val 10000"/>
              </a:avLst>
            </a:prstGeom>
            <a:solidFill>
              <a:srgbClr val="F6DE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g3c5a151ad0f_5_22"/>
            <p:cNvSpPr/>
            <p:nvPr/>
          </p:nvSpPr>
          <p:spPr>
            <a:xfrm>
              <a:off x="321655" y="1568858"/>
              <a:ext cx="584700" cy="5847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g3c5a151ad0f_5_22"/>
            <p:cNvSpPr/>
            <p:nvPr/>
          </p:nvSpPr>
          <p:spPr>
            <a:xfrm>
              <a:off x="1228140" y="1329610"/>
              <a:ext cx="9287400" cy="106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g3c5a151ad0f_5_22"/>
            <p:cNvSpPr txBox="1"/>
            <p:nvPr/>
          </p:nvSpPr>
          <p:spPr>
            <a:xfrm>
              <a:off x="1228140" y="1329610"/>
              <a:ext cx="9287400" cy="106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2525" tIns="112525" rIns="112525" bIns="1125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lang="en-US" sz="2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Sector-Wide Tension:</a:t>
              </a:r>
              <a:r>
                <a:rPr lang="en-US" sz="2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Corporations and foundations are often “tightening the belt” on giving. Grant opportunities in the private sector are seeing significantly increased competition.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g3c5a151ad0f_5_22"/>
            <p:cNvSpPr/>
            <p:nvPr/>
          </p:nvSpPr>
          <p:spPr>
            <a:xfrm>
              <a:off x="0" y="2658766"/>
              <a:ext cx="10515600" cy="1063200"/>
            </a:xfrm>
            <a:prstGeom prst="roundRect">
              <a:avLst>
                <a:gd name="adj" fmla="val 10000"/>
              </a:avLst>
            </a:prstGeom>
            <a:solidFill>
              <a:srgbClr val="F6DE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g3c5a151ad0f_5_22"/>
            <p:cNvSpPr/>
            <p:nvPr/>
          </p:nvSpPr>
          <p:spPr>
            <a:xfrm>
              <a:off x="321655" y="2898014"/>
              <a:ext cx="584700" cy="5847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g3c5a151ad0f_5_22"/>
            <p:cNvSpPr/>
            <p:nvPr/>
          </p:nvSpPr>
          <p:spPr>
            <a:xfrm>
              <a:off x="1228140" y="2658766"/>
              <a:ext cx="9287400" cy="106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g3c5a151ad0f_5_22"/>
            <p:cNvSpPr txBox="1"/>
            <p:nvPr/>
          </p:nvSpPr>
          <p:spPr>
            <a:xfrm>
              <a:off x="1228140" y="2658766"/>
              <a:ext cx="9287400" cy="106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2525" tIns="112525" rIns="112525" bIns="1125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lang="en-US" sz="2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Impacts to Donor Confidence: </a:t>
              </a:r>
              <a:r>
                <a:rPr lang="en-US" sz="2100" dirty="0">
                  <a:solidFill>
                    <a:schemeClr val="dk1"/>
                  </a:solidFill>
                </a:rPr>
                <a:t>Some d</a:t>
              </a:r>
              <a:r>
                <a:rPr lang="en-US" sz="2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onors are taking a “wait and see” approach in relation to funding, which has increased the strain on top of cuts to government funding. Layered in: changes to tax </a:t>
              </a:r>
              <a:r>
                <a:rPr lang="en-US" sz="2100" dirty="0">
                  <a:solidFill>
                    <a:schemeClr val="dk1"/>
                  </a:solidFill>
                </a:rPr>
                <a:t>incentives of OBBB.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c5a151ad0f_5_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Grantmaker Responses to Federal Uncertainty</a:t>
            </a:r>
            <a:endParaRPr dirty="0"/>
          </a:p>
        </p:txBody>
      </p:sp>
      <p:sp>
        <p:nvSpPr>
          <p:cNvPr id="180" name="Google Shape;180;g3c5a151ad0f_5_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630"/>
              <a:buNone/>
            </a:pPr>
            <a:r>
              <a:rPr lang="en-US" b="1" dirty="0">
                <a:solidFill>
                  <a:srgbClr val="0070C0"/>
                </a:solidFill>
              </a:rPr>
              <a:t>Private Foundations</a:t>
            </a:r>
            <a:endParaRPr dirty="0"/>
          </a:p>
          <a:p>
            <a:pPr marL="457200" lvl="0" indent="-33281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5630"/>
              <a:buChar char="•"/>
            </a:pPr>
            <a:r>
              <a:rPr lang="en-US" dirty="0"/>
              <a:t>Some private foundations have been more generous with funds, knowing that funding is tight for nonprofits</a:t>
            </a:r>
            <a:endParaRPr dirty="0"/>
          </a:p>
          <a:p>
            <a:pPr marL="457200" lvl="0" indent="-33281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5630"/>
              <a:buChar char="•"/>
            </a:pPr>
            <a:r>
              <a:rPr lang="en-US" dirty="0"/>
              <a:t>Changing from open invitation </a:t>
            </a:r>
            <a:endParaRPr dirty="0"/>
          </a:p>
          <a:p>
            <a:pPr marL="457200" lvl="0" indent="-33281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5630"/>
              <a:buChar char="•"/>
            </a:pPr>
            <a:r>
              <a:rPr lang="en-US" dirty="0"/>
              <a:t>Switching funding deadlines with limited communication</a:t>
            </a:r>
            <a:endParaRPr dirty="0"/>
          </a:p>
          <a:p>
            <a:pPr marL="457200" lvl="0" indent="-33281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5630"/>
              <a:buChar char="•"/>
            </a:pPr>
            <a:r>
              <a:rPr lang="en-US" dirty="0"/>
              <a:t>Increased competition for funding leading to lower award amounts</a:t>
            </a:r>
            <a:endParaRPr dirty="0"/>
          </a:p>
          <a:p>
            <a:pPr marL="457200" lvl="0" indent="-31718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Char char="•"/>
            </a:pPr>
            <a:r>
              <a:rPr lang="en-US" dirty="0"/>
              <a:t>Differentiation between lean in and hold back funders</a:t>
            </a:r>
            <a:endParaRPr dirty="0"/>
          </a:p>
        </p:txBody>
      </p:sp>
      <p:sp>
        <p:nvSpPr>
          <p:cNvPr id="181" name="Google Shape;181;g3c5a151ad0f_5_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82949"/>
              <a:buNone/>
            </a:pPr>
            <a:r>
              <a:rPr lang="en-US" b="1" dirty="0">
                <a:solidFill>
                  <a:srgbClr val="0070C0"/>
                </a:solidFill>
              </a:rPr>
              <a:t>Government Funders</a:t>
            </a:r>
            <a:endParaRPr dirty="0"/>
          </a:p>
          <a:p>
            <a:pPr marL="457200" lvl="0" indent="-35396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2949"/>
              <a:buChar char="•"/>
            </a:pPr>
            <a:r>
              <a:rPr lang="en-US" dirty="0"/>
              <a:t>Federal level funders are shifting focus from DEI to rural communities and economic development</a:t>
            </a:r>
            <a:endParaRPr dirty="0"/>
          </a:p>
          <a:p>
            <a:pPr marL="457200" lvl="0" indent="-35396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2949"/>
              <a:buChar char="•"/>
            </a:pPr>
            <a:r>
              <a:rPr lang="en-US" dirty="0"/>
              <a:t>Government shutdowns have delayed administrative action of anticipated grants</a:t>
            </a:r>
            <a:endParaRPr dirty="0"/>
          </a:p>
          <a:p>
            <a:pPr marL="457200" lvl="0" indent="-35396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2949"/>
              <a:buChar char="•"/>
            </a:pPr>
            <a:r>
              <a:rPr lang="en-US" dirty="0"/>
              <a:t>State and local funding for grant opportunities have significantly reduced pending additional federal cuts</a:t>
            </a:r>
            <a:endParaRPr dirty="0"/>
          </a:p>
        </p:txBody>
      </p:sp>
      <p:sp>
        <p:nvSpPr>
          <p:cNvPr id="182" name="Google Shape;182;g3c5a151ad0f_5_40"/>
          <p:cNvSpPr txBox="1">
            <a:spLocks noGrp="1"/>
          </p:cNvSpPr>
          <p:nvPr>
            <p:ph type="sldNum" idx="12"/>
          </p:nvPr>
        </p:nvSpPr>
        <p:spPr>
          <a:xfrm>
            <a:off x="9034917" y="63659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dirty="0"/>
              <a:t>cfsaz.org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3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51559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OBBB Act: Changes to Charitable Tax Code</a:t>
            </a:r>
            <a:endParaRPr dirty="0"/>
          </a:p>
        </p:txBody>
      </p:sp>
      <p:sp>
        <p:nvSpPr>
          <p:cNvPr id="188" name="Google Shape;188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72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b="1" dirty="0">
                <a:solidFill>
                  <a:srgbClr val="0070C0"/>
                </a:solidFill>
              </a:rPr>
              <a:t>Beginning in 2026, new limited charitable tax break for donors – $1,000 for individuals or $2,000 for joint filers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Approximately 90% of filers will have a federal tax incentive to give for the first time.</a:t>
            </a:r>
            <a:endParaRPr dirty="0"/>
          </a:p>
          <a:p>
            <a:pPr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Courier New" panose="02070309020205020404" pitchFamily="49" charset="0"/>
              <a:buChar char="o"/>
            </a:pPr>
            <a:r>
              <a:rPr lang="en-US" dirty="0"/>
              <a:t>Reengagement of mid-level giving is anticipated this year if there is clear communication about the financial benefit of giving</a:t>
            </a:r>
            <a:endParaRPr dirty="0"/>
          </a:p>
          <a:p>
            <a:pPr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Courier New" panose="02070309020205020404" pitchFamily="49" charset="0"/>
              <a:buChar char="o"/>
            </a:pPr>
            <a:r>
              <a:rPr lang="en-US" dirty="0"/>
              <a:t>Strategy: “Your gift now qualifies for a tax deduction, even if you don’t itemize.” Get this messaging out early–7 times, 7 ways.</a:t>
            </a:r>
            <a:endParaRPr dirty="0"/>
          </a:p>
        </p:txBody>
      </p:sp>
      <p:sp>
        <p:nvSpPr>
          <p:cNvPr id="189" name="Google Shape;189;p33"/>
          <p:cNvSpPr txBox="1">
            <a:spLocks noGrp="1"/>
          </p:cNvSpPr>
          <p:nvPr>
            <p:ph type="sldNum" idx="12"/>
          </p:nvPr>
        </p:nvSpPr>
        <p:spPr>
          <a:xfrm>
            <a:off x="9034917" y="63659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dirty="0"/>
              <a:t>cfsaz.org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4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51559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OBBB Act: Charitable Tax Code Changes</a:t>
            </a:r>
            <a:endParaRPr dirty="0"/>
          </a:p>
        </p:txBody>
      </p:sp>
      <p:sp>
        <p:nvSpPr>
          <p:cNvPr id="195" name="Google Shape;195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72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b="1" dirty="0">
                <a:solidFill>
                  <a:srgbClr val="0070C0"/>
                </a:solidFill>
              </a:rPr>
              <a:t>High-income donors will experience a small reduction in tax savings from giving, with 0.5% of income given no longer deductible and top marginal deductions dropping by two cents per dollar donated.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Large donors are likely to bunch multiple years giving into one tax year or they will delay and restructure their giving through DAFs for Family Foundations.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Strategy: Optimize long-term giving options for pledge or planned gifts. Adjust your marketing to explicitly welcome gifts that can cover multiple years, DAF and foundation gifts as tax savvy.</a:t>
            </a:r>
            <a:endParaRPr dirty="0"/>
          </a:p>
        </p:txBody>
      </p:sp>
      <p:sp>
        <p:nvSpPr>
          <p:cNvPr id="196" name="Google Shape;196;p34"/>
          <p:cNvSpPr txBox="1">
            <a:spLocks noGrp="1"/>
          </p:cNvSpPr>
          <p:nvPr>
            <p:ph type="sldNum" idx="12"/>
          </p:nvPr>
        </p:nvSpPr>
        <p:spPr>
          <a:xfrm>
            <a:off x="9034917" y="63659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dirty="0"/>
              <a:t>cfsaz.org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5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51559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OBBB Act: Charitable Tax Code Changes</a:t>
            </a:r>
            <a:endParaRPr dirty="0"/>
          </a:p>
        </p:txBody>
      </p:sp>
      <p:sp>
        <p:nvSpPr>
          <p:cNvPr id="202" name="Google Shape;202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72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b="1" dirty="0">
                <a:solidFill>
                  <a:srgbClr val="0070C0"/>
                </a:solidFill>
              </a:rPr>
              <a:t>Corporations will need to donate at least 1% of their taxable income to qualify for a dedication.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Businesses that were previously already doing more may scale back, while businesses not participating may significantly increase partnership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Strategy: Strengthen corporate partnerships and position strategic growth opportunities that are mission aligned. Look for ways to leverage market opportunities, such as when your mission positively impacts their customers or employees</a:t>
            </a:r>
            <a:endParaRPr dirty="0"/>
          </a:p>
        </p:txBody>
      </p:sp>
      <p:sp>
        <p:nvSpPr>
          <p:cNvPr id="203" name="Google Shape;203;p35"/>
          <p:cNvSpPr txBox="1">
            <a:spLocks noGrp="1"/>
          </p:cNvSpPr>
          <p:nvPr>
            <p:ph type="sldNum" idx="12"/>
          </p:nvPr>
        </p:nvSpPr>
        <p:spPr>
          <a:xfrm>
            <a:off x="9034917" y="63659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dirty="0"/>
              <a:t>cfsaz.org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6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51559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OBBB Act: Charitable Tax Code Changes</a:t>
            </a:r>
            <a:endParaRPr dirty="0"/>
          </a:p>
        </p:txBody>
      </p:sp>
      <p:sp>
        <p:nvSpPr>
          <p:cNvPr id="209" name="Google Shape;209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72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b="1" dirty="0">
                <a:solidFill>
                  <a:srgbClr val="0070C0"/>
                </a:solidFill>
              </a:rPr>
              <a:t>Doubles estate tax exemption to $15 million per individual, affecting high-net-worth families.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Conversations about building a legacy become more important.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Strategy: Encourage planned giving through wills, beneficiary designations, and charitable trusts. </a:t>
            </a:r>
            <a:endParaRPr dirty="0"/>
          </a:p>
        </p:txBody>
      </p:sp>
      <p:sp>
        <p:nvSpPr>
          <p:cNvPr id="210" name="Google Shape;210;p36"/>
          <p:cNvSpPr txBox="1">
            <a:spLocks noGrp="1"/>
          </p:cNvSpPr>
          <p:nvPr>
            <p:ph type="sldNum" idx="12"/>
          </p:nvPr>
        </p:nvSpPr>
        <p:spPr>
          <a:xfrm>
            <a:off x="9034917" y="63659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dirty="0"/>
              <a:t>cfsaz.org</a:t>
            </a: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c5a151ad0f_4_19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dirty="0"/>
              <a:t>Where does this leave nonprofits?</a:t>
            </a:r>
            <a:endParaRPr dirty="0"/>
          </a:p>
        </p:txBody>
      </p:sp>
      <p:sp>
        <p:nvSpPr>
          <p:cNvPr id="216" name="Google Shape;216;g3c5a151ad0f_4_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None/>
            </a:pPr>
            <a:r>
              <a:rPr lang="en-US" b="1" dirty="0">
                <a:solidFill>
                  <a:srgbClr val="0070C0"/>
                </a:solidFill>
              </a:rPr>
              <a:t>Exhausted &amp; Strained: </a:t>
            </a:r>
            <a:r>
              <a:rPr lang="en-US" dirty="0"/>
              <a:t>We are “beyond stressed, switching between programs during the day while also managing a Café and Plant Nursery.”</a:t>
            </a:r>
            <a:endParaRPr b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None/>
            </a:pPr>
            <a:r>
              <a:rPr lang="en-US" b="1" dirty="0">
                <a:solidFill>
                  <a:srgbClr val="0070C0"/>
                </a:solidFill>
              </a:rPr>
              <a:t>High Administrative Burden with Low Staff: </a:t>
            </a:r>
            <a:r>
              <a:rPr lang="en-US" dirty="0"/>
              <a:t>“We operate on minimal administrative staff…reducing staffing any further than our already minimal crew would ultimately lead to closing our doors permanently.”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None/>
            </a:pPr>
            <a:r>
              <a:rPr lang="en-US" b="1" dirty="0">
                <a:solidFill>
                  <a:srgbClr val="0070C0"/>
                </a:solidFill>
              </a:rPr>
              <a:t>Underserved Community Members:</a:t>
            </a:r>
            <a:r>
              <a:rPr lang="en-US" b="1" dirty="0"/>
              <a:t> </a:t>
            </a:r>
            <a:r>
              <a:rPr lang="en-US" dirty="0"/>
              <a:t>“I have many stories from individuals not having enough food to live on and those about to be evicted”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None/>
            </a:pPr>
            <a:r>
              <a:rPr lang="en-US" b="1" dirty="0">
                <a:solidFill>
                  <a:srgbClr val="0070C0"/>
                </a:solidFill>
              </a:rPr>
              <a:t>Reduced Staff Morale: </a:t>
            </a:r>
            <a:r>
              <a:rPr lang="en-US" dirty="0"/>
              <a:t>“Everyone is worried that they need to start looking for another job.”</a:t>
            </a:r>
            <a:endParaRPr b="1" dirty="0"/>
          </a:p>
        </p:txBody>
      </p:sp>
      <p:sp>
        <p:nvSpPr>
          <p:cNvPr id="217" name="Google Shape;217;g3c5a151ad0f_4_19"/>
          <p:cNvSpPr txBox="1">
            <a:spLocks noGrp="1"/>
          </p:cNvSpPr>
          <p:nvPr>
            <p:ph type="sldNum" idx="12"/>
          </p:nvPr>
        </p:nvSpPr>
        <p:spPr>
          <a:xfrm>
            <a:off x="9034917" y="63659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dirty="0"/>
              <a:t>cfsaz.org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EB4B7A78-6796-AAA0-B6E6-6AAB654EC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c5a151ad0f_0_0">
            <a:extLst>
              <a:ext uri="{FF2B5EF4-FFF2-40B4-BE49-F238E27FC236}">
                <a16:creationId xmlns:a16="http://schemas.microsoft.com/office/drawing/2014/main" id="{72E10918-6A85-C20C-E46C-90300FD120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956403"/>
            <a:ext cx="10515600" cy="1325563"/>
          </a:xfr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dirty="0"/>
              <a:t>How does this resonate with what you are hearing and experiencing?</a:t>
            </a:r>
          </a:p>
        </p:txBody>
      </p:sp>
    </p:spTree>
    <p:extLst>
      <p:ext uri="{BB962C8B-B14F-4D97-AF65-F5344CB8AC3E}">
        <p14:creationId xmlns:p14="http://schemas.microsoft.com/office/powerpoint/2010/main" val="152548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8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515599" cy="1325563"/>
          </a:xfr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dirty="0"/>
              <a:t>Giving Is Being Transformed</a:t>
            </a:r>
          </a:p>
        </p:txBody>
      </p:sp>
      <p:sp>
        <p:nvSpPr>
          <p:cNvPr id="224" name="Google Shape;224;p38"/>
          <p:cNvSpPr txBox="1">
            <a:spLocks noGrp="1"/>
          </p:cNvSpPr>
          <p:nvPr>
            <p:ph type="sldNum" idx="12"/>
          </p:nvPr>
        </p:nvSpPr>
        <p:spPr>
          <a:xfrm>
            <a:off x="9034917" y="6365975"/>
            <a:ext cx="2743200" cy="365125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dirty="0"/>
              <a:t>cfsaz.org</a:t>
            </a:r>
          </a:p>
        </p:txBody>
      </p:sp>
      <p:sp>
        <p:nvSpPr>
          <p:cNvPr id="223" name="Google Shape;223;p38"/>
          <p:cNvSpPr txBox="1">
            <a:spLocks noGrp="1"/>
          </p:cNvSpPr>
          <p:nvPr>
            <p:ph type="body" idx="4294967295"/>
          </p:nvPr>
        </p:nvSpPr>
        <p:spPr>
          <a:xfrm>
            <a:off x="838199" y="1881188"/>
            <a:ext cx="5067299" cy="4352544"/>
          </a:xfrm>
        </p:spPr>
        <p:txBody>
          <a:bodyPr spcFirstLastPara="1" lIns="91425" tIns="45700" rIns="91425" bIns="45700" anchor="t" anchorCtr="0">
            <a:normAutofit/>
          </a:bodyPr>
          <a:lstStyle/>
          <a:p>
            <a:pPr marL="457200" lvl="0" indent="-34290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b="0" i="0" u="none" strike="noStrike" cap="none" dirty="0"/>
              <a:t>K-shaped economy</a:t>
            </a:r>
          </a:p>
          <a:p>
            <a:pPr marL="457200" lvl="0" indent="-34290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b="0" i="0" u="none" strike="noStrike" cap="none" dirty="0"/>
              <a:t>Intergenerational transfer of wealth</a:t>
            </a:r>
          </a:p>
          <a:p>
            <a:pPr marL="457200" lvl="0" indent="-34290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b="0" i="0" u="none" strike="noStrike" cap="none" dirty="0"/>
              <a:t>VUCA external environment</a:t>
            </a:r>
          </a:p>
          <a:p>
            <a:pPr marL="457200" lvl="0" indent="-34290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b="0" i="0" u="none" strike="noStrike" cap="none" dirty="0"/>
              <a:t>Tax law coming into effect</a:t>
            </a:r>
          </a:p>
          <a:p>
            <a:pPr marL="457200" lvl="0" indent="-34290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b="0" i="0" u="none" strike="noStrike" cap="none" dirty="0"/>
              <a:t>Generational experiences and preferences</a:t>
            </a:r>
          </a:p>
          <a:p>
            <a:pPr lvl="1" indent="-34290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b="0" i="0" u="none" strike="noStrike" cap="none" dirty="0"/>
              <a:t>Dual strategies needed</a:t>
            </a:r>
          </a:p>
          <a:p>
            <a:pPr marL="457200" lvl="0" indent="-34290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b="0" i="0" u="none" strike="noStrike" cap="none" dirty="0"/>
              <a:t>Leadership is critical</a:t>
            </a:r>
          </a:p>
        </p:txBody>
      </p:sp>
      <p:pic>
        <p:nvPicPr>
          <p:cNvPr id="225" name="Google Shape;225;p38"/>
          <p:cNvPicPr preferRelativeResize="0"/>
          <p:nvPr/>
        </p:nvPicPr>
        <p:blipFill>
          <a:blip r:embed="rId3"/>
          <a:srcRect t="4561" r="-2" b="-2"/>
          <a:stretch>
            <a:fillRect/>
          </a:stretch>
        </p:blipFill>
        <p:spPr>
          <a:xfrm>
            <a:off x="6286498" y="1881188"/>
            <a:ext cx="5067299" cy="4352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515599" cy="1325563"/>
          </a:xfr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-US" b="1" i="1" dirty="0"/>
              <a:t>Community Foundation for Southern Arizona</a:t>
            </a:r>
            <a:endParaRPr lang="en-US" dirty="0"/>
          </a:p>
        </p:txBody>
      </p:sp>
      <p:sp>
        <p:nvSpPr>
          <p:cNvPr id="79" name="Google Shape;79;p2"/>
          <p:cNvSpPr txBox="1">
            <a:spLocks noGrp="1"/>
          </p:cNvSpPr>
          <p:nvPr>
            <p:ph type="sldNum" idx="12"/>
          </p:nvPr>
        </p:nvSpPr>
        <p:spPr>
          <a:xfrm>
            <a:off x="9034917" y="6365975"/>
            <a:ext cx="2743200" cy="365125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cfsaz.org</a:t>
            </a:r>
          </a:p>
        </p:txBody>
      </p:sp>
      <p:sp>
        <p:nvSpPr>
          <p:cNvPr id="78" name="Google Shape;78;p2"/>
          <p:cNvSpPr txBox="1"/>
          <p:nvPr/>
        </p:nvSpPr>
        <p:spPr>
          <a:xfrm>
            <a:off x="838199" y="1881188"/>
            <a:ext cx="5067299" cy="4352544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 anchor="t" anchorCtr="0">
            <a:normAutofit/>
          </a:bodyPr>
          <a:lstStyle/>
          <a:p>
            <a:pPr marL="0" lvl="0" indent="0">
              <a:lnSpc>
                <a:spcPct val="90000"/>
              </a:lnSpc>
              <a:spcAft>
                <a:spcPts val="600"/>
              </a:spcAft>
              <a:buSzPts val="16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dk1"/>
                </a:solidFill>
              </a:rPr>
              <a:t>Impactful Philanthropy</a:t>
            </a:r>
          </a:p>
          <a:p>
            <a:pPr marL="0" lvl="0" indent="0">
              <a:lnSpc>
                <a:spcPct val="90000"/>
              </a:lnSpc>
              <a:spcAft>
                <a:spcPts val="600"/>
              </a:spcAft>
              <a:buSzPts val="16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dk1"/>
                </a:solidFill>
              </a:rPr>
              <a:t>The Community Foundation for Southern Arizona is a hub for generous and community-minded individuals, families, and nonprofit organizations that care about Southern Arizona. </a:t>
            </a:r>
          </a:p>
          <a:p>
            <a:pPr marL="0" lvl="0" indent="0">
              <a:lnSpc>
                <a:spcPct val="90000"/>
              </a:lnSpc>
              <a:spcAft>
                <a:spcPts val="600"/>
              </a:spcAft>
              <a:buSzPts val="1600"/>
              <a:buFont typeface="Arial"/>
              <a:buNone/>
            </a:pPr>
            <a:endParaRPr lang="en-US" sz="1500" b="0" i="0" u="none" strike="noStrike" cap="none" dirty="0">
              <a:solidFill>
                <a:schemeClr val="dk1"/>
              </a:solidFill>
            </a:endParaRPr>
          </a:p>
          <a:p>
            <a:pPr marL="0" lvl="0" indent="0">
              <a:lnSpc>
                <a:spcPct val="90000"/>
              </a:lnSpc>
              <a:spcAft>
                <a:spcPts val="600"/>
              </a:spcAft>
              <a:buSzPts val="16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dk1"/>
                </a:solidFill>
              </a:rPr>
              <a:t>Service Area</a:t>
            </a:r>
          </a:p>
          <a:p>
            <a:pPr marL="0" lvl="0" indent="0">
              <a:lnSpc>
                <a:spcPct val="90000"/>
              </a:lnSpc>
              <a:spcAft>
                <a:spcPts val="600"/>
              </a:spcAft>
              <a:buSzPts val="16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dk1"/>
                </a:solidFill>
              </a:rPr>
              <a:t>We focus our service on counties south of the Gila River including Pima, Santa Cruz, Graham, Greenlee, Yuma, Cochise and some of Pinal County. </a:t>
            </a:r>
          </a:p>
          <a:p>
            <a:pPr marL="0" lvl="0" indent="0">
              <a:lnSpc>
                <a:spcPct val="90000"/>
              </a:lnSpc>
              <a:spcAft>
                <a:spcPts val="600"/>
              </a:spcAft>
              <a:buSzPts val="1600"/>
              <a:buFont typeface="Arial"/>
              <a:buNone/>
            </a:pPr>
            <a:endParaRPr lang="en-US" sz="1500" b="0" i="0" u="none" strike="noStrike" cap="none" dirty="0">
              <a:solidFill>
                <a:schemeClr val="dk1"/>
              </a:solidFill>
            </a:endParaRPr>
          </a:p>
          <a:p>
            <a:pPr marL="0" lvl="0" indent="0">
              <a:lnSpc>
                <a:spcPct val="90000"/>
              </a:lnSpc>
              <a:spcAft>
                <a:spcPts val="600"/>
              </a:spcAft>
              <a:buSzPts val="16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dk1"/>
                </a:solidFill>
              </a:rPr>
              <a:t>Vital Nonprofit Support</a:t>
            </a:r>
          </a:p>
          <a:p>
            <a:pPr marL="0" lvl="0" indent="0">
              <a:lnSpc>
                <a:spcPct val="90000"/>
              </a:lnSpc>
              <a:spcAft>
                <a:spcPts val="600"/>
              </a:spcAft>
              <a:buSzPts val="16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dk1"/>
                </a:solidFill>
              </a:rPr>
              <a:t>We are headquartered at the Community Foundation Campus, a nonprofit coworking space that provides a platform for collaboration. Our Center for Healthy Nonprofits offers free and low-cost training and capacity building for nonprofits.</a:t>
            </a:r>
          </a:p>
          <a:p>
            <a:pPr marL="0" lvl="0" indent="0">
              <a:lnSpc>
                <a:spcPct val="90000"/>
              </a:lnSpc>
              <a:spcAft>
                <a:spcPts val="600"/>
              </a:spcAft>
              <a:buSzPts val="1600"/>
              <a:buFont typeface="Arial"/>
              <a:buNone/>
            </a:pPr>
            <a:endParaRPr lang="en-US" sz="1500" b="0" i="0" u="none" strike="noStrike" cap="none" dirty="0">
              <a:solidFill>
                <a:schemeClr val="dk1"/>
              </a:solidFill>
            </a:endParaRPr>
          </a:p>
        </p:txBody>
      </p:sp>
      <p:pic>
        <p:nvPicPr>
          <p:cNvPr id="77" name="Google Shape;77;p2"/>
          <p:cNvPicPr preferRelativeResize="0"/>
          <p:nvPr/>
        </p:nvPicPr>
        <p:blipFill rotWithShape="1">
          <a:blip r:embed="rId3"/>
          <a:srcRect l="7907" r="14383" b="2"/>
          <a:stretch>
            <a:fillRect/>
          </a:stretch>
        </p:blipFill>
        <p:spPr>
          <a:xfrm>
            <a:off x="6286498" y="1881188"/>
            <a:ext cx="5067299" cy="4352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9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51559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Top Motivations for Giving for Gen Z and Millennials</a:t>
            </a:r>
            <a:endParaRPr dirty="0"/>
          </a:p>
        </p:txBody>
      </p:sp>
      <p:sp>
        <p:nvSpPr>
          <p:cNvPr id="231" name="Google Shape;231;p39"/>
          <p:cNvSpPr txBox="1">
            <a:spLocks noGrp="1"/>
          </p:cNvSpPr>
          <p:nvPr>
            <p:ph type="sldNum" idx="12"/>
          </p:nvPr>
        </p:nvSpPr>
        <p:spPr>
          <a:xfrm>
            <a:off x="9034917" y="63659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200"/>
              <a:buNone/>
            </a:pPr>
            <a:r>
              <a:rPr lang="en-US" dirty="0"/>
              <a:t>cfsaz.org</a:t>
            </a:r>
            <a:endParaRPr dirty="0"/>
          </a:p>
        </p:txBody>
      </p:sp>
      <p:pic>
        <p:nvPicPr>
          <p:cNvPr id="232" name="Google Shape;232;p39" descr="Why younger generations aren't donating and 4 ways charities can change that"/>
          <p:cNvPicPr preferRelativeResize="0"/>
          <p:nvPr/>
        </p:nvPicPr>
        <p:blipFill rotWithShape="1">
          <a:blip r:embed="rId3">
            <a:alphaModFix/>
          </a:blip>
          <a:srcRect l="2633" r="31881" b="2"/>
          <a:stretch/>
        </p:blipFill>
        <p:spPr>
          <a:xfrm>
            <a:off x="838199" y="1881188"/>
            <a:ext cx="5067299" cy="4352544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233" name="Google Shape;233;p39"/>
          <p:cNvSpPr txBox="1">
            <a:spLocks noGrp="1"/>
          </p:cNvSpPr>
          <p:nvPr>
            <p:ph type="body" idx="4294967295"/>
          </p:nvPr>
        </p:nvSpPr>
        <p:spPr>
          <a:xfrm>
            <a:off x="6286498" y="1881188"/>
            <a:ext cx="5067299" cy="4352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b="0" i="0" u="none" strike="noStrike" cap="none" dirty="0"/>
              <a:t>Family influence: 63%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b="0" i="0" u="none" strike="noStrike" cap="none" dirty="0"/>
              <a:t>Passion for a cause: 63%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b="0" i="0" u="none" strike="noStrike" cap="none" dirty="0"/>
              <a:t>Connection to the local community: 61%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b="0" i="0" u="none" strike="noStrike" cap="none" dirty="0"/>
              <a:t>Influence from friends: 48%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b="0" i="0" u="none" strike="noStrike" cap="none" dirty="0"/>
              <a:t>Personal journey or life experience:43%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b="0" i="0" u="none" strike="noStrike" cap="none" dirty="0"/>
              <a:t>Religious or spiritual belie</a:t>
            </a:r>
            <a:r>
              <a:rPr lang="en-US" dirty="0"/>
              <a:t>fs</a:t>
            </a:r>
            <a:r>
              <a:rPr lang="en-US" b="0" i="0" u="none" strike="noStrike" cap="none" dirty="0"/>
              <a:t>: 41%</a:t>
            </a: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0"/>
          <p:cNvSpPr txBox="1">
            <a:spLocks noGrp="1"/>
          </p:cNvSpPr>
          <p:nvPr>
            <p:ph type="title"/>
          </p:nvPr>
        </p:nvSpPr>
        <p:spPr>
          <a:xfrm>
            <a:off x="752060" y="284748"/>
            <a:ext cx="1051559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Younger Generation Giving Patterns</a:t>
            </a:r>
            <a:endParaRPr dirty="0"/>
          </a:p>
        </p:txBody>
      </p:sp>
      <p:sp>
        <p:nvSpPr>
          <p:cNvPr id="239" name="Google Shape;239;p40"/>
          <p:cNvSpPr txBox="1">
            <a:spLocks noGrp="1"/>
          </p:cNvSpPr>
          <p:nvPr>
            <p:ph type="sldNum" idx="12"/>
          </p:nvPr>
        </p:nvSpPr>
        <p:spPr>
          <a:xfrm>
            <a:off x="9034917" y="63659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dirty="0"/>
              <a:t>cfsaz.org</a:t>
            </a:r>
            <a:endParaRPr dirty="0"/>
          </a:p>
        </p:txBody>
      </p:sp>
      <p:grpSp>
        <p:nvGrpSpPr>
          <p:cNvPr id="240" name="Google Shape;240;p40"/>
          <p:cNvGrpSpPr/>
          <p:nvPr/>
        </p:nvGrpSpPr>
        <p:grpSpPr>
          <a:xfrm>
            <a:off x="-4714683" y="639876"/>
            <a:ext cx="16430845" cy="6048702"/>
            <a:chOff x="-5079118" y="-778107"/>
            <a:chExt cx="16430845" cy="6048702"/>
          </a:xfrm>
        </p:grpSpPr>
        <p:sp>
          <p:nvSpPr>
            <p:cNvPr id="241" name="Google Shape;241;p40"/>
            <p:cNvSpPr/>
            <p:nvPr/>
          </p:nvSpPr>
          <p:spPr>
            <a:xfrm>
              <a:off x="-5079118" y="-778107"/>
              <a:ext cx="6048702" cy="6048702"/>
            </a:xfrm>
            <a:prstGeom prst="blockArc">
              <a:avLst>
                <a:gd name="adj1" fmla="val 18900000"/>
                <a:gd name="adj2" fmla="val 2700000"/>
                <a:gd name="adj3" fmla="val 357"/>
              </a:avLst>
            </a:prstGeom>
            <a:noFill/>
            <a:ln w="25400" cap="flat" cmpd="sng">
              <a:solidFill>
                <a:srgbClr val="00628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507693" y="345382"/>
              <a:ext cx="10844034" cy="691124"/>
            </a:xfrm>
            <a:prstGeom prst="rect">
              <a:avLst/>
            </a:prstGeom>
            <a:solidFill>
              <a:srgbClr val="007BB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243;p40"/>
            <p:cNvSpPr txBox="1"/>
            <p:nvPr/>
          </p:nvSpPr>
          <p:spPr>
            <a:xfrm>
              <a:off x="507693" y="345382"/>
              <a:ext cx="10844034" cy="6911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48575" tIns="38100" rIns="38100" bIns="381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Younger donors tend to give larger gifts to fewer causes</a:t>
              </a:r>
              <a:endParaRPr dirty="0"/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75740" y="258991"/>
              <a:ext cx="863905" cy="863905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007B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903930" y="1382248"/>
              <a:ext cx="10447797" cy="691124"/>
            </a:xfrm>
            <a:prstGeom prst="rect">
              <a:avLst/>
            </a:prstGeom>
            <a:solidFill>
              <a:srgbClr val="007BB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246;p40"/>
            <p:cNvSpPr txBox="1"/>
            <p:nvPr/>
          </p:nvSpPr>
          <p:spPr>
            <a:xfrm>
              <a:off x="903930" y="1382248"/>
              <a:ext cx="10447797" cy="6911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48575" tIns="38100" rIns="38100" bIns="381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Over half of young donors began giving before 20 years old.</a:t>
              </a:r>
              <a:endParaRPr dirty="0"/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471978" y="1295857"/>
              <a:ext cx="863905" cy="863905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007B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903930" y="2419114"/>
              <a:ext cx="10447797" cy="691124"/>
            </a:xfrm>
            <a:prstGeom prst="rect">
              <a:avLst/>
            </a:prstGeom>
            <a:solidFill>
              <a:srgbClr val="007BB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249;p40"/>
            <p:cNvSpPr txBox="1"/>
            <p:nvPr/>
          </p:nvSpPr>
          <p:spPr>
            <a:xfrm>
              <a:off x="903930" y="2419114"/>
              <a:ext cx="10447797" cy="6911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48575" tIns="38100" rIns="38100" bIns="381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Faith-based organizations and places of worship continue to be among the top four most frequently given sectors among all generations</a:t>
              </a:r>
              <a:endParaRPr dirty="0"/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471978" y="2332723"/>
              <a:ext cx="863905" cy="863905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007B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07693" y="3455980"/>
              <a:ext cx="10844034" cy="691124"/>
            </a:xfrm>
            <a:prstGeom prst="rect">
              <a:avLst/>
            </a:prstGeom>
            <a:solidFill>
              <a:srgbClr val="007BB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252;p40"/>
            <p:cNvSpPr txBox="1"/>
            <p:nvPr/>
          </p:nvSpPr>
          <p:spPr>
            <a:xfrm>
              <a:off x="507693" y="3455980"/>
              <a:ext cx="10844034" cy="6911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48575" tIns="38100" rIns="38100" bIns="381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Gen Z and Millennials are deeply guided by personal values of social justice and systems change – often opting to donate to causes around LGBTQ+ rights, racial and gender equity, environmental stability, and inclusive practices.</a:t>
              </a:r>
              <a:endParaRPr dirty="0"/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75740" y="3369589"/>
              <a:ext cx="863905" cy="863905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007B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254" name="Google Shape;254;p40" descr="Philanthropy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020" y="1696451"/>
            <a:ext cx="788332" cy="788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0" descr="Users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1186" y="2763251"/>
            <a:ext cx="788332" cy="788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0" descr="Holiday tree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2489" y="3830051"/>
            <a:ext cx="725726" cy="72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0" descr="Scales of justice with solid fil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5290" y="4829230"/>
            <a:ext cx="788332" cy="788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1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51559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What do younger people in Southern Arizona feel connected to?</a:t>
            </a:r>
            <a:endParaRPr dirty="0"/>
          </a:p>
        </p:txBody>
      </p:sp>
      <p:sp>
        <p:nvSpPr>
          <p:cNvPr id="264" name="Google Shape;264;p41"/>
          <p:cNvSpPr txBox="1">
            <a:spLocks noGrp="1"/>
          </p:cNvSpPr>
          <p:nvPr>
            <p:ph type="sldNum" idx="12"/>
          </p:nvPr>
        </p:nvSpPr>
        <p:spPr>
          <a:xfrm>
            <a:off x="9034917" y="63659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dirty="0"/>
              <a:t>cfsaz.org</a:t>
            </a:r>
            <a:endParaRPr dirty="0"/>
          </a:p>
        </p:txBody>
      </p:sp>
      <p:grpSp>
        <p:nvGrpSpPr>
          <p:cNvPr id="265" name="Google Shape;265;p41"/>
          <p:cNvGrpSpPr/>
          <p:nvPr/>
        </p:nvGrpSpPr>
        <p:grpSpPr>
          <a:xfrm>
            <a:off x="616226" y="1753497"/>
            <a:ext cx="10966174" cy="4001400"/>
            <a:chOff x="0" y="62808"/>
            <a:chExt cx="10966174" cy="4001400"/>
          </a:xfrm>
        </p:grpSpPr>
        <p:sp>
          <p:nvSpPr>
            <p:cNvPr id="266" name="Google Shape;266;p41"/>
            <p:cNvSpPr/>
            <p:nvPr/>
          </p:nvSpPr>
          <p:spPr>
            <a:xfrm>
              <a:off x="0" y="284208"/>
              <a:ext cx="10966174" cy="378000"/>
            </a:xfrm>
            <a:prstGeom prst="rect">
              <a:avLst/>
            </a:prstGeom>
            <a:solidFill>
              <a:schemeClr val="lt1">
                <a:alpha val="90196"/>
              </a:schemeClr>
            </a:solidFill>
            <a:ln w="25400" cap="flat" cmpd="sng">
              <a:solidFill>
                <a:srgbClr val="007B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267;p41"/>
            <p:cNvSpPr/>
            <p:nvPr/>
          </p:nvSpPr>
          <p:spPr>
            <a:xfrm>
              <a:off x="548308" y="62808"/>
              <a:ext cx="7676321" cy="442800"/>
            </a:xfrm>
            <a:prstGeom prst="roundRect">
              <a:avLst>
                <a:gd name="adj" fmla="val 16667"/>
              </a:avLst>
            </a:prstGeom>
            <a:solidFill>
              <a:srgbClr val="007BB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268;p41"/>
            <p:cNvSpPr txBox="1"/>
            <p:nvPr/>
          </p:nvSpPr>
          <p:spPr>
            <a:xfrm>
              <a:off x="569924" y="84424"/>
              <a:ext cx="7633089" cy="3995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90125" tIns="0" rIns="290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Education &amp; Youth Organizations</a:t>
              </a:r>
              <a:endParaRPr dirty="0"/>
            </a:p>
          </p:txBody>
        </p:sp>
        <p:sp>
          <p:nvSpPr>
            <p:cNvPr id="269" name="Google Shape;269;p41"/>
            <p:cNvSpPr/>
            <p:nvPr/>
          </p:nvSpPr>
          <p:spPr>
            <a:xfrm>
              <a:off x="0" y="964608"/>
              <a:ext cx="10966174" cy="378000"/>
            </a:xfrm>
            <a:prstGeom prst="rect">
              <a:avLst/>
            </a:prstGeom>
            <a:solidFill>
              <a:schemeClr val="lt1">
                <a:alpha val="90196"/>
              </a:schemeClr>
            </a:solidFill>
            <a:ln w="25400" cap="flat" cmpd="sng">
              <a:solidFill>
                <a:srgbClr val="007B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270;p41"/>
            <p:cNvSpPr/>
            <p:nvPr/>
          </p:nvSpPr>
          <p:spPr>
            <a:xfrm>
              <a:off x="548308" y="743208"/>
              <a:ext cx="7676321" cy="442800"/>
            </a:xfrm>
            <a:prstGeom prst="roundRect">
              <a:avLst>
                <a:gd name="adj" fmla="val 16667"/>
              </a:avLst>
            </a:prstGeom>
            <a:solidFill>
              <a:srgbClr val="007BB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271;p41"/>
            <p:cNvSpPr txBox="1"/>
            <p:nvPr/>
          </p:nvSpPr>
          <p:spPr>
            <a:xfrm>
              <a:off x="569924" y="764824"/>
              <a:ext cx="7633089" cy="3995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90125" tIns="0" rIns="290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Basic Needs &amp; Social Services</a:t>
              </a:r>
              <a:endParaRPr dirty="0"/>
            </a:p>
          </p:txBody>
        </p:sp>
        <p:sp>
          <p:nvSpPr>
            <p:cNvPr id="272" name="Google Shape;272;p41"/>
            <p:cNvSpPr/>
            <p:nvPr/>
          </p:nvSpPr>
          <p:spPr>
            <a:xfrm>
              <a:off x="0" y="1645008"/>
              <a:ext cx="10966174" cy="378000"/>
            </a:xfrm>
            <a:prstGeom prst="rect">
              <a:avLst/>
            </a:prstGeom>
            <a:solidFill>
              <a:schemeClr val="lt1">
                <a:alpha val="90196"/>
              </a:schemeClr>
            </a:solidFill>
            <a:ln w="25400" cap="flat" cmpd="sng">
              <a:solidFill>
                <a:srgbClr val="007B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273;p41"/>
            <p:cNvSpPr/>
            <p:nvPr/>
          </p:nvSpPr>
          <p:spPr>
            <a:xfrm>
              <a:off x="548308" y="1423608"/>
              <a:ext cx="7676321" cy="442800"/>
            </a:xfrm>
            <a:prstGeom prst="roundRect">
              <a:avLst>
                <a:gd name="adj" fmla="val 16667"/>
              </a:avLst>
            </a:prstGeom>
            <a:solidFill>
              <a:srgbClr val="007BB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274;p41"/>
            <p:cNvSpPr txBox="1"/>
            <p:nvPr/>
          </p:nvSpPr>
          <p:spPr>
            <a:xfrm>
              <a:off x="569924" y="1445224"/>
              <a:ext cx="7633089" cy="3995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90125" tIns="0" rIns="290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Environmental &amp; Animal Welfare</a:t>
              </a:r>
              <a:endParaRPr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41"/>
            <p:cNvSpPr/>
            <p:nvPr/>
          </p:nvSpPr>
          <p:spPr>
            <a:xfrm>
              <a:off x="0" y="2325408"/>
              <a:ext cx="10966174" cy="378000"/>
            </a:xfrm>
            <a:prstGeom prst="rect">
              <a:avLst/>
            </a:prstGeom>
            <a:solidFill>
              <a:schemeClr val="lt1">
                <a:alpha val="90196"/>
              </a:schemeClr>
            </a:solidFill>
            <a:ln w="25400" cap="flat" cmpd="sng">
              <a:solidFill>
                <a:srgbClr val="007B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276;p41"/>
            <p:cNvSpPr/>
            <p:nvPr/>
          </p:nvSpPr>
          <p:spPr>
            <a:xfrm>
              <a:off x="548308" y="2104008"/>
              <a:ext cx="7676321" cy="442800"/>
            </a:xfrm>
            <a:prstGeom prst="roundRect">
              <a:avLst>
                <a:gd name="adj" fmla="val 16667"/>
              </a:avLst>
            </a:prstGeom>
            <a:solidFill>
              <a:srgbClr val="007BB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277;p41"/>
            <p:cNvSpPr txBox="1"/>
            <p:nvPr/>
          </p:nvSpPr>
          <p:spPr>
            <a:xfrm>
              <a:off x="569924" y="2125624"/>
              <a:ext cx="7633089" cy="3995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90125" tIns="0" rIns="290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Human &amp; Civil Rights</a:t>
              </a:r>
              <a:endParaRPr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41"/>
            <p:cNvSpPr/>
            <p:nvPr/>
          </p:nvSpPr>
          <p:spPr>
            <a:xfrm>
              <a:off x="0" y="3005808"/>
              <a:ext cx="10966174" cy="378000"/>
            </a:xfrm>
            <a:prstGeom prst="rect">
              <a:avLst/>
            </a:prstGeom>
            <a:solidFill>
              <a:schemeClr val="lt1">
                <a:alpha val="90196"/>
              </a:schemeClr>
            </a:solidFill>
            <a:ln w="25400" cap="flat" cmpd="sng">
              <a:solidFill>
                <a:srgbClr val="007B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9" name="Google Shape;279;p41"/>
            <p:cNvSpPr/>
            <p:nvPr/>
          </p:nvSpPr>
          <p:spPr>
            <a:xfrm>
              <a:off x="548308" y="2784408"/>
              <a:ext cx="7676321" cy="442800"/>
            </a:xfrm>
            <a:prstGeom prst="roundRect">
              <a:avLst>
                <a:gd name="adj" fmla="val 16667"/>
              </a:avLst>
            </a:prstGeom>
            <a:solidFill>
              <a:srgbClr val="007BB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80;p41"/>
            <p:cNvSpPr txBox="1"/>
            <p:nvPr/>
          </p:nvSpPr>
          <p:spPr>
            <a:xfrm>
              <a:off x="569924" y="2806024"/>
              <a:ext cx="7633089" cy="3995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90125" tIns="0" rIns="290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Health &amp; Wellbeing</a:t>
              </a:r>
              <a:endParaRPr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1"/>
            <p:cNvSpPr/>
            <p:nvPr/>
          </p:nvSpPr>
          <p:spPr>
            <a:xfrm>
              <a:off x="0" y="3686208"/>
              <a:ext cx="10966174" cy="378000"/>
            </a:xfrm>
            <a:prstGeom prst="rect">
              <a:avLst/>
            </a:prstGeom>
            <a:solidFill>
              <a:schemeClr val="lt1">
                <a:alpha val="90196"/>
              </a:schemeClr>
            </a:solidFill>
            <a:ln w="25400" cap="flat" cmpd="sng">
              <a:solidFill>
                <a:srgbClr val="007B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2" name="Google Shape;282;p41"/>
            <p:cNvSpPr/>
            <p:nvPr/>
          </p:nvSpPr>
          <p:spPr>
            <a:xfrm>
              <a:off x="548308" y="3464808"/>
              <a:ext cx="7676321" cy="442800"/>
            </a:xfrm>
            <a:prstGeom prst="roundRect">
              <a:avLst>
                <a:gd name="adj" fmla="val 16667"/>
              </a:avLst>
            </a:prstGeom>
            <a:solidFill>
              <a:srgbClr val="007BB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83;p41"/>
            <p:cNvSpPr txBox="1"/>
            <p:nvPr/>
          </p:nvSpPr>
          <p:spPr>
            <a:xfrm>
              <a:off x="569924" y="3486424"/>
              <a:ext cx="7633089" cy="3995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90125" tIns="0" rIns="290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Immigration Reform</a:t>
              </a:r>
              <a:endParaRPr dirty="0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2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692757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Young People Motivation for Giving in Southern Arizona</a:t>
            </a:r>
            <a:endParaRPr dirty="0"/>
          </a:p>
        </p:txBody>
      </p:sp>
      <p:grpSp>
        <p:nvGrpSpPr>
          <p:cNvPr id="289" name="Google Shape;289;p42"/>
          <p:cNvGrpSpPr/>
          <p:nvPr/>
        </p:nvGrpSpPr>
        <p:grpSpPr>
          <a:xfrm>
            <a:off x="965998" y="2958831"/>
            <a:ext cx="10260000" cy="2197257"/>
            <a:chOff x="127799" y="1077643"/>
            <a:chExt cx="10260000" cy="2197257"/>
          </a:xfrm>
        </p:grpSpPr>
        <p:sp>
          <p:nvSpPr>
            <p:cNvPr id="290" name="Google Shape;290;p42"/>
            <p:cNvSpPr/>
            <p:nvPr/>
          </p:nvSpPr>
          <p:spPr>
            <a:xfrm>
              <a:off x="622799" y="1077643"/>
              <a:ext cx="810000" cy="8100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91;p42"/>
            <p:cNvSpPr/>
            <p:nvPr/>
          </p:nvSpPr>
          <p:spPr>
            <a:xfrm>
              <a:off x="127799" y="2217400"/>
              <a:ext cx="1800000" cy="105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2" name="Google Shape;292;p42"/>
            <p:cNvSpPr txBox="1"/>
            <p:nvPr/>
          </p:nvSpPr>
          <p:spPr>
            <a:xfrm>
              <a:off x="127799" y="2217400"/>
              <a:ext cx="1800000" cy="105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Personal connection to organization &amp; impact</a:t>
              </a:r>
              <a:endParaRPr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42"/>
            <p:cNvSpPr/>
            <p:nvPr/>
          </p:nvSpPr>
          <p:spPr>
            <a:xfrm>
              <a:off x="2737799" y="1077643"/>
              <a:ext cx="810000" cy="8100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94;p42"/>
            <p:cNvSpPr/>
            <p:nvPr/>
          </p:nvSpPr>
          <p:spPr>
            <a:xfrm>
              <a:off x="2242799" y="2217400"/>
              <a:ext cx="1800000" cy="105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5" name="Google Shape;295;p42"/>
            <p:cNvSpPr txBox="1"/>
            <p:nvPr/>
          </p:nvSpPr>
          <p:spPr>
            <a:xfrm>
              <a:off x="2242799" y="2217400"/>
              <a:ext cx="1800000" cy="105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Community &amp; societal wellbeing</a:t>
              </a:r>
              <a:endParaRPr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42"/>
            <p:cNvSpPr/>
            <p:nvPr/>
          </p:nvSpPr>
          <p:spPr>
            <a:xfrm>
              <a:off x="4852799" y="1077643"/>
              <a:ext cx="810000" cy="8100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7" name="Google Shape;297;p42"/>
            <p:cNvSpPr/>
            <p:nvPr/>
          </p:nvSpPr>
          <p:spPr>
            <a:xfrm>
              <a:off x="4357799" y="2217400"/>
              <a:ext cx="1800000" cy="105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8" name="Google Shape;298;p42"/>
            <p:cNvSpPr txBox="1"/>
            <p:nvPr/>
          </p:nvSpPr>
          <p:spPr>
            <a:xfrm>
              <a:off x="4357799" y="2217400"/>
              <a:ext cx="1800000" cy="105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Values &amp; responsibility</a:t>
              </a:r>
              <a:endParaRPr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42"/>
            <p:cNvSpPr/>
            <p:nvPr/>
          </p:nvSpPr>
          <p:spPr>
            <a:xfrm>
              <a:off x="6967799" y="1077643"/>
              <a:ext cx="810000" cy="81000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300;p42"/>
            <p:cNvSpPr/>
            <p:nvPr/>
          </p:nvSpPr>
          <p:spPr>
            <a:xfrm>
              <a:off x="6472799" y="2217400"/>
              <a:ext cx="1800000" cy="105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301;p42"/>
            <p:cNvSpPr txBox="1"/>
            <p:nvPr/>
          </p:nvSpPr>
          <p:spPr>
            <a:xfrm>
              <a:off x="6472799" y="2217400"/>
              <a:ext cx="1800000" cy="105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Youth &amp; Future Investment</a:t>
              </a:r>
              <a:endParaRPr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42"/>
            <p:cNvSpPr/>
            <p:nvPr/>
          </p:nvSpPr>
          <p:spPr>
            <a:xfrm>
              <a:off x="9082799" y="1077643"/>
              <a:ext cx="810000" cy="810000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303;p42"/>
            <p:cNvSpPr/>
            <p:nvPr/>
          </p:nvSpPr>
          <p:spPr>
            <a:xfrm>
              <a:off x="8587799" y="2217400"/>
              <a:ext cx="1800000" cy="105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304;p42"/>
            <p:cNvSpPr txBox="1"/>
            <p:nvPr/>
          </p:nvSpPr>
          <p:spPr>
            <a:xfrm>
              <a:off x="8587799" y="2217400"/>
              <a:ext cx="1800000" cy="105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Organizational leadership &amp; mission of organization</a:t>
              </a:r>
              <a:endParaRPr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3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51559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Reaching Younger Audiences</a:t>
            </a:r>
            <a:endParaRPr dirty="0"/>
          </a:p>
        </p:txBody>
      </p:sp>
      <p:sp>
        <p:nvSpPr>
          <p:cNvPr id="310" name="Google Shape;310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1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Prioritize systems change work (particularly to engage Gen Z and Millennial donors)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Younger audiences want to prioritize volunteering and skill building over dollar donations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Breakdown barriers to board service for younger people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Make giving manageable for people on a budget – partner with workplace campaigns to take money directly from paychecks.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i="1" dirty="0"/>
              <a:t>More on March 24, noon-1:00 on Zoom</a:t>
            </a:r>
            <a:endParaRPr i="1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i="1" dirty="0"/>
              <a:t>Engaging Young Professionals</a:t>
            </a:r>
            <a:endParaRPr i="1" dirty="0"/>
          </a:p>
        </p:txBody>
      </p:sp>
      <p:sp>
        <p:nvSpPr>
          <p:cNvPr id="311" name="Google Shape;311;p43"/>
          <p:cNvSpPr txBox="1">
            <a:spLocks noGrp="1"/>
          </p:cNvSpPr>
          <p:nvPr>
            <p:ph type="sldNum" idx="12"/>
          </p:nvPr>
        </p:nvSpPr>
        <p:spPr>
          <a:xfrm>
            <a:off x="9034917" y="63659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dirty="0"/>
              <a:t>cfsaz.org</a:t>
            </a:r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4"/>
          <p:cNvSpPr txBox="1">
            <a:spLocks noGrp="1"/>
          </p:cNvSpPr>
          <p:nvPr>
            <p:ph type="title"/>
          </p:nvPr>
        </p:nvSpPr>
        <p:spPr>
          <a:xfrm>
            <a:off x="838200" y="2956403"/>
            <a:ext cx="10515600" cy="1325563"/>
          </a:xfr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dirty="0"/>
              <a:t>What is one thing you wish for from your leaders?</a:t>
            </a:r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cf3dff2fa2_3_2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3" name="Google Shape;323;g3cf3dff2fa2_3_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72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4" name="Google Shape;324;g3cf3dff2fa2_3_2"/>
          <p:cNvSpPr txBox="1">
            <a:spLocks noGrp="1"/>
          </p:cNvSpPr>
          <p:nvPr>
            <p:ph type="sldNum" idx="12"/>
          </p:nvPr>
        </p:nvSpPr>
        <p:spPr>
          <a:xfrm>
            <a:off x="9034917" y="6365975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dirty="0"/>
              <a:t>cfsaz.org</a:t>
            </a:r>
            <a:endParaRPr dirty="0"/>
          </a:p>
        </p:txBody>
      </p:sp>
      <p:pic>
        <p:nvPicPr>
          <p:cNvPr id="325" name="Google Shape;325;g3cf3dff2fa2_3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c5a151ad0f_0_12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Future Orientation, an Element of Renewal</a:t>
            </a:r>
            <a:endParaRPr dirty="0"/>
          </a:p>
        </p:txBody>
      </p:sp>
      <p:sp>
        <p:nvSpPr>
          <p:cNvPr id="332" name="Google Shape;332;g3c5a151ad0f_0_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72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50" dirty="0"/>
              <a:t>A future‑oriented nonprofit tells the truth about how hard things are, while still making deliberate, values‑aligned choices about what it is building next—and invites others to help shape that future.</a:t>
            </a:r>
            <a:endParaRPr sz="1750" dirty="0"/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50" dirty="0"/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3" name="Google Shape;333;g3c5a151ad0f_0_12"/>
          <p:cNvSpPr txBox="1">
            <a:spLocks noGrp="1"/>
          </p:cNvSpPr>
          <p:nvPr>
            <p:ph type="sldNum" idx="12"/>
          </p:nvPr>
        </p:nvSpPr>
        <p:spPr>
          <a:xfrm>
            <a:off x="9034917" y="6365975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dirty="0"/>
              <a:t>cfsaz.org</a:t>
            </a:r>
            <a:endParaRPr dirty="0"/>
          </a:p>
        </p:txBody>
      </p:sp>
      <p:graphicFrame>
        <p:nvGraphicFramePr>
          <p:cNvPr id="334" name="Google Shape;334;g3c5a151ad0f_0_12"/>
          <p:cNvGraphicFramePr/>
          <p:nvPr/>
        </p:nvGraphicFramePr>
        <p:xfrm>
          <a:off x="1001650" y="2677425"/>
          <a:ext cx="10096650" cy="3085850"/>
        </p:xfrm>
        <a:graphic>
          <a:graphicData uri="http://schemas.openxmlformats.org/drawingml/2006/table">
            <a:tbl>
              <a:tblPr>
                <a:noFill/>
                <a:tableStyleId>{A56969BA-E8F4-430F-BB78-CE8743FF4EA4}</a:tableStyleId>
              </a:tblPr>
              <a:tblGrid>
                <a:gridCol w="321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86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2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Risk</a:t>
                      </a:r>
                      <a:endParaRPr sz="18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9525">
                    <a:lnL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How Future Orientation Responds</a:t>
                      </a:r>
                      <a:endParaRPr sz="18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9525">
                    <a:lnL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2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Toxic positivity</a:t>
                      </a:r>
                      <a:endParaRPr sz="18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9525">
                    <a:lnL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Names threats explicitly; grounds hope in action and choice</a:t>
                      </a:r>
                      <a:endParaRPr sz="18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9525">
                    <a:lnL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2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Denial</a:t>
                      </a:r>
                      <a:endParaRPr sz="18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9525">
                    <a:lnL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Treats uncertainty as data, not something to suppress</a:t>
                      </a:r>
                      <a:endParaRPr sz="18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9525">
                    <a:lnL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2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False certainty</a:t>
                      </a:r>
                      <a:endParaRPr sz="18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9525">
                    <a:lnL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Uses scenarios and contingencies, not predictions</a:t>
                      </a:r>
                      <a:endParaRPr sz="18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9525">
                    <a:lnL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2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Emotional suppression</a:t>
                      </a:r>
                      <a:endParaRPr sz="18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9525">
                    <a:lnL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Makes room for grief and fear alongside purpose</a:t>
                      </a:r>
                      <a:endParaRPr sz="18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9525">
                    <a:lnL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97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Burnout disguised as optimism</a:t>
                      </a:r>
                      <a:endParaRPr sz="18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9525">
                    <a:lnL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Sets limits, pauses work, reduces overload</a:t>
                      </a:r>
                      <a:endParaRPr sz="18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525" marR="9525" marT="9525" marB="9525">
                    <a:lnL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6E6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6"/>
          <p:cNvSpPr txBox="1">
            <a:spLocks noGrp="1"/>
          </p:cNvSpPr>
          <p:nvPr>
            <p:ph type="title"/>
          </p:nvPr>
        </p:nvSpPr>
        <p:spPr>
          <a:xfrm>
            <a:off x="838200" y="2956403"/>
            <a:ext cx="10515600" cy="1325563"/>
          </a:xfr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dirty="0"/>
              <a:t>Questions</a:t>
            </a:r>
            <a:endParaRPr lang="en-US"/>
          </a:p>
        </p:txBody>
      </p:sp>
      <p:sp>
        <p:nvSpPr>
          <p:cNvPr id="341" name="Google Shape;341;p16" hidden="1"/>
          <p:cNvSpPr txBox="1">
            <a:spLocks noGrp="1"/>
          </p:cNvSpPr>
          <p:nvPr>
            <p:ph type="sldNum" idx="4294967295"/>
          </p:nvPr>
        </p:nvSpPr>
        <p:spPr>
          <a:xfrm>
            <a:off x="9034917" y="63659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600"/>
              </a:spcAft>
              <a:buSzPts val="1200"/>
              <a:buNone/>
            </a:pPr>
            <a:r>
              <a:rPr lang="en-US" dirty="0"/>
              <a:t>cfsaz.org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3CECB0-0D98-1DAB-2C08-585A31AD9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289" y="4392068"/>
            <a:ext cx="3559422" cy="196882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c5a151ad0f_0_4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515599" cy="1325563"/>
          </a:xfr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Topics for Today</a:t>
            </a:r>
          </a:p>
        </p:txBody>
      </p:sp>
      <p:sp>
        <p:nvSpPr>
          <p:cNvPr id="87" name="Google Shape;87;g3c5a151ad0f_0_4"/>
          <p:cNvSpPr txBox="1">
            <a:spLocks noGrp="1"/>
          </p:cNvSpPr>
          <p:nvPr>
            <p:ph type="sldNum" idx="12"/>
          </p:nvPr>
        </p:nvSpPr>
        <p:spPr>
          <a:xfrm>
            <a:off x="9034917" y="6365975"/>
            <a:ext cx="2743200" cy="365125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dirty="0"/>
              <a:t>cfsaz.org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82CA31-2838-1E1C-532E-F9398B04C1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66" r="6447" b="-3"/>
          <a:stretch>
            <a:fillRect/>
          </a:stretch>
        </p:blipFill>
        <p:spPr>
          <a:xfrm>
            <a:off x="794881" y="1252728"/>
            <a:ext cx="3040379" cy="435254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g3c5a151ad0f_0_4"/>
          <p:cNvSpPr txBox="1">
            <a:spLocks noGrp="1"/>
          </p:cNvSpPr>
          <p:nvPr>
            <p:ph type="body" idx="4294967295"/>
          </p:nvPr>
        </p:nvSpPr>
        <p:spPr>
          <a:xfrm>
            <a:off x="4259579" y="2195993"/>
            <a:ext cx="7094219" cy="4352544"/>
          </a:xfrm>
        </p:spPr>
        <p:txBody>
          <a:bodyPr spcFirstLastPara="1" lIns="91425" tIns="45700" rIns="91425" bIns="45700" anchor="t" anchorCtr="0">
            <a:normAutofit/>
          </a:bodyPr>
          <a:lstStyle/>
          <a:p>
            <a:pPr indent="-45720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b="0" i="0" u="none" strike="noStrike" cap="none" dirty="0"/>
              <a:t>Current Outlook for Nonprofits</a:t>
            </a:r>
          </a:p>
          <a:p>
            <a:pPr indent="-45720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b="0" i="0" u="none" strike="noStrike" cap="none" dirty="0"/>
              <a:t>Context for Donors–tax law, uncertainty, overview of responsive strategies</a:t>
            </a:r>
          </a:p>
          <a:p>
            <a:pPr indent="-45720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b="0" i="0" u="none" strike="noStrike" cap="none" dirty="0"/>
              <a:t>Giving Is Being Transformed</a:t>
            </a:r>
          </a:p>
          <a:p>
            <a:pPr indent="-45720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b="0" i="0" u="none" strike="noStrike" cap="none" dirty="0"/>
              <a:t>Setting the State for Renewal–future orientation </a:t>
            </a:r>
          </a:p>
          <a:p>
            <a:pPr marL="0" lvl="0" indent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endParaRPr lang="en-US" b="0" i="0" u="none" strike="noStrike" cap="none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0"/>
          <p:cNvSpPr txBox="1">
            <a:spLocks noGrp="1"/>
          </p:cNvSpPr>
          <p:nvPr>
            <p:ph type="title"/>
          </p:nvPr>
        </p:nvSpPr>
        <p:spPr>
          <a:xfrm>
            <a:off x="838200" y="2956403"/>
            <a:ext cx="10515600" cy="1325563"/>
          </a:xfr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3100"/>
              <a:t>What is 1 word that comes to mind when I ask you about the state of philanthropy in Southern Arizona?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1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51559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Current Outlook: Nonprofits Under Strain</a:t>
            </a:r>
            <a:endParaRPr dirty="0"/>
          </a:p>
        </p:txBody>
      </p:sp>
      <p:sp>
        <p:nvSpPr>
          <p:cNvPr id="98" name="Google Shape;98;p31"/>
          <p:cNvSpPr txBox="1">
            <a:spLocks noGrp="1"/>
          </p:cNvSpPr>
          <p:nvPr>
            <p:ph type="sldNum" idx="12"/>
          </p:nvPr>
        </p:nvSpPr>
        <p:spPr>
          <a:xfrm>
            <a:off x="9034917" y="63659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dirty="0"/>
              <a:t>cfsaz.org</a:t>
            </a:r>
            <a:endParaRPr dirty="0"/>
          </a:p>
        </p:txBody>
      </p:sp>
      <p:grpSp>
        <p:nvGrpSpPr>
          <p:cNvPr id="99" name="Google Shape;99;p31"/>
          <p:cNvGrpSpPr/>
          <p:nvPr/>
        </p:nvGrpSpPr>
        <p:grpSpPr>
          <a:xfrm>
            <a:off x="543339" y="1471749"/>
            <a:ext cx="10810458" cy="4292188"/>
            <a:chOff x="0" y="758"/>
            <a:chExt cx="10810458" cy="4292188"/>
          </a:xfrm>
        </p:grpSpPr>
        <p:sp>
          <p:nvSpPr>
            <p:cNvPr id="100" name="Google Shape;100;p31"/>
            <p:cNvSpPr/>
            <p:nvPr/>
          </p:nvSpPr>
          <p:spPr>
            <a:xfrm>
              <a:off x="0" y="3232099"/>
              <a:ext cx="10810458" cy="1060847"/>
            </a:xfrm>
            <a:prstGeom prst="rect">
              <a:avLst/>
            </a:prstGeom>
            <a:solidFill>
              <a:srgbClr val="007BB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" name="Google Shape;101;p31"/>
            <p:cNvSpPr txBox="1"/>
            <p:nvPr/>
          </p:nvSpPr>
          <p:spPr>
            <a:xfrm>
              <a:off x="0" y="3232099"/>
              <a:ext cx="10810458" cy="572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Staff and program operations have been interrupted.</a:t>
              </a:r>
              <a:endParaRPr dirty="0"/>
            </a:p>
          </p:txBody>
        </p:sp>
        <p:sp>
          <p:nvSpPr>
            <p:cNvPr id="102" name="Google Shape;102;p31"/>
            <p:cNvSpPr/>
            <p:nvPr/>
          </p:nvSpPr>
          <p:spPr>
            <a:xfrm>
              <a:off x="0" y="3783739"/>
              <a:ext cx="5405229" cy="487989"/>
            </a:xfrm>
            <a:prstGeom prst="rect">
              <a:avLst/>
            </a:prstGeom>
            <a:solidFill>
              <a:srgbClr val="CAD6E4">
                <a:alpha val="90196"/>
              </a:srgbClr>
            </a:solidFill>
            <a:ln w="25400" cap="flat" cmpd="sng">
              <a:solidFill>
                <a:srgbClr val="CAD6E4">
                  <a:alpha val="90196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" name="Google Shape;103;p31"/>
            <p:cNvSpPr txBox="1"/>
            <p:nvPr/>
          </p:nvSpPr>
          <p:spPr>
            <a:xfrm>
              <a:off x="0" y="3783739"/>
              <a:ext cx="5405229" cy="4879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225" tIns="13950" rIns="78225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15-20% of organizations have laid off staff, made hiring freezes, or reduced staff hours</a:t>
              </a:r>
              <a:endParaRPr dirty="0"/>
            </a:p>
          </p:txBody>
        </p:sp>
        <p:sp>
          <p:nvSpPr>
            <p:cNvPr id="104" name="Google Shape;104;p31"/>
            <p:cNvSpPr/>
            <p:nvPr/>
          </p:nvSpPr>
          <p:spPr>
            <a:xfrm>
              <a:off x="5405229" y="3783739"/>
              <a:ext cx="5405229" cy="487989"/>
            </a:xfrm>
            <a:prstGeom prst="rect">
              <a:avLst/>
            </a:prstGeom>
            <a:solidFill>
              <a:srgbClr val="CAD6E4">
                <a:alpha val="90196"/>
              </a:srgbClr>
            </a:solidFill>
            <a:ln w="25400" cap="flat" cmpd="sng">
              <a:solidFill>
                <a:srgbClr val="CAD6E4">
                  <a:alpha val="90196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105;p31"/>
            <p:cNvSpPr txBox="1"/>
            <p:nvPr/>
          </p:nvSpPr>
          <p:spPr>
            <a:xfrm>
              <a:off x="5405229" y="3783739"/>
              <a:ext cx="5405229" cy="4879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225" tIns="13950" rIns="78225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Impacts are currently estimated at over 10,000 Southern Arizona residents and counting</a:t>
              </a:r>
              <a:endParaRPr dirty="0"/>
            </a:p>
          </p:txBody>
        </p:sp>
        <p:sp>
          <p:nvSpPr>
            <p:cNvPr id="106" name="Google Shape;106;p31"/>
            <p:cNvSpPr/>
            <p:nvPr/>
          </p:nvSpPr>
          <p:spPr>
            <a:xfrm rot="10800000">
              <a:off x="0" y="1616428"/>
              <a:ext cx="10810458" cy="1631582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007BB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107;p31"/>
            <p:cNvSpPr txBox="1"/>
            <p:nvPr/>
          </p:nvSpPr>
          <p:spPr>
            <a:xfrm>
              <a:off x="0" y="1616428"/>
              <a:ext cx="10810458" cy="5726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Organizations have been significantly impacted by federal government action.</a:t>
              </a:r>
              <a:endParaRPr dirty="0"/>
            </a:p>
          </p:txBody>
        </p:sp>
        <p:sp>
          <p:nvSpPr>
            <p:cNvPr id="108" name="Google Shape;108;p31"/>
            <p:cNvSpPr/>
            <p:nvPr/>
          </p:nvSpPr>
          <p:spPr>
            <a:xfrm>
              <a:off x="0" y="2189114"/>
              <a:ext cx="5405229" cy="487843"/>
            </a:xfrm>
            <a:prstGeom prst="rect">
              <a:avLst/>
            </a:prstGeom>
            <a:solidFill>
              <a:srgbClr val="CAD6E4">
                <a:alpha val="90196"/>
              </a:srgbClr>
            </a:solidFill>
            <a:ln w="25400" cap="flat" cmpd="sng">
              <a:solidFill>
                <a:srgbClr val="CAD6E4">
                  <a:alpha val="90196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109;p31"/>
            <p:cNvSpPr txBox="1"/>
            <p:nvPr/>
          </p:nvSpPr>
          <p:spPr>
            <a:xfrm>
              <a:off x="0" y="2189114"/>
              <a:ext cx="5405229" cy="4878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225" tIns="13950" rIns="78225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More than 40% of organizations have reported being affected by the federal government’s funding reductions over the past year.</a:t>
              </a:r>
              <a:endParaRPr dirty="0"/>
            </a:p>
          </p:txBody>
        </p:sp>
        <p:sp>
          <p:nvSpPr>
            <p:cNvPr id="110" name="Google Shape;110;p31"/>
            <p:cNvSpPr/>
            <p:nvPr/>
          </p:nvSpPr>
          <p:spPr>
            <a:xfrm>
              <a:off x="5405229" y="2189114"/>
              <a:ext cx="5405229" cy="487843"/>
            </a:xfrm>
            <a:prstGeom prst="rect">
              <a:avLst/>
            </a:prstGeom>
            <a:solidFill>
              <a:srgbClr val="CAD6E4">
                <a:alpha val="90196"/>
              </a:srgbClr>
            </a:solidFill>
            <a:ln w="25400" cap="flat" cmpd="sng">
              <a:solidFill>
                <a:srgbClr val="CAD6E4">
                  <a:alpha val="90196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111;p31"/>
            <p:cNvSpPr txBox="1"/>
            <p:nvPr/>
          </p:nvSpPr>
          <p:spPr>
            <a:xfrm>
              <a:off x="5405229" y="2189114"/>
              <a:ext cx="5405229" cy="4878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225" tIns="13950" rIns="78225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Policy shifts have significantly impacted programs for marginalized communities, including LGBTQ+, immigrant, women, low-income, and rural communities </a:t>
              </a:r>
              <a:endParaRPr dirty="0"/>
            </a:p>
          </p:txBody>
        </p:sp>
        <p:sp>
          <p:nvSpPr>
            <p:cNvPr id="112" name="Google Shape;112;p31"/>
            <p:cNvSpPr/>
            <p:nvPr/>
          </p:nvSpPr>
          <p:spPr>
            <a:xfrm rot="10800000">
              <a:off x="0" y="758"/>
              <a:ext cx="10810458" cy="1631582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007BB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113;p31"/>
            <p:cNvSpPr txBox="1"/>
            <p:nvPr/>
          </p:nvSpPr>
          <p:spPr>
            <a:xfrm>
              <a:off x="0" y="758"/>
              <a:ext cx="10810458" cy="5726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We live in VUCA (Volatile, Uncertain, Chaotic, and Ambiguous) times.</a:t>
              </a:r>
              <a:endParaRPr dirty="0"/>
            </a:p>
          </p:txBody>
        </p:sp>
        <p:sp>
          <p:nvSpPr>
            <p:cNvPr id="114" name="Google Shape;114;p31"/>
            <p:cNvSpPr/>
            <p:nvPr/>
          </p:nvSpPr>
          <p:spPr>
            <a:xfrm>
              <a:off x="0" y="573444"/>
              <a:ext cx="5405229" cy="487843"/>
            </a:xfrm>
            <a:prstGeom prst="rect">
              <a:avLst/>
            </a:prstGeom>
            <a:solidFill>
              <a:srgbClr val="CAD6E4">
                <a:alpha val="90196"/>
              </a:srgbClr>
            </a:solidFill>
            <a:ln w="25400" cap="flat" cmpd="sng">
              <a:solidFill>
                <a:srgbClr val="CAD6E4">
                  <a:alpha val="90196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5" name="Google Shape;115;p31"/>
            <p:cNvSpPr txBox="1"/>
            <p:nvPr/>
          </p:nvSpPr>
          <p:spPr>
            <a:xfrm>
              <a:off x="0" y="573444"/>
              <a:ext cx="5405229" cy="4878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225" tIns="13950" rIns="78225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 March 2025, the Trump Administration proposed a “freeze” on all nonprofit funding, and has since worked to reduce funding availability through appropriations</a:t>
              </a:r>
              <a:endParaRPr dirty="0"/>
            </a:p>
          </p:txBody>
        </p:sp>
        <p:sp>
          <p:nvSpPr>
            <p:cNvPr id="116" name="Google Shape;116;p31"/>
            <p:cNvSpPr/>
            <p:nvPr/>
          </p:nvSpPr>
          <p:spPr>
            <a:xfrm>
              <a:off x="5405229" y="573444"/>
              <a:ext cx="5405229" cy="487843"/>
            </a:xfrm>
            <a:prstGeom prst="rect">
              <a:avLst/>
            </a:prstGeom>
            <a:solidFill>
              <a:srgbClr val="CAD6E4">
                <a:alpha val="90196"/>
              </a:srgbClr>
            </a:solidFill>
            <a:ln w="25400" cap="flat" cmpd="sng">
              <a:solidFill>
                <a:srgbClr val="CAD6E4">
                  <a:alpha val="90196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7" name="Google Shape;117;p31"/>
            <p:cNvSpPr txBox="1"/>
            <p:nvPr/>
          </p:nvSpPr>
          <p:spPr>
            <a:xfrm>
              <a:off x="5405229" y="573444"/>
              <a:ext cx="5405229" cy="4878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225" tIns="13950" rIns="78225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Through policy actions such as OBBB Act, immigration efforts, etc. the Federal government has increase community vulnerability increasing community need.</a:t>
              </a:r>
              <a:endParaRPr dirty="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600" y="1825625"/>
            <a:ext cx="5274854" cy="3674027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6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51559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dirty="0"/>
              <a:t>Nonprofit Funding Composition</a:t>
            </a:r>
            <a:endParaRPr dirty="0"/>
          </a:p>
        </p:txBody>
      </p:sp>
      <p:sp>
        <p:nvSpPr>
          <p:cNvPr id="125" name="Google Shape;125;p6"/>
          <p:cNvSpPr txBox="1">
            <a:spLocks noGrp="1"/>
          </p:cNvSpPr>
          <p:nvPr>
            <p:ph type="body" idx="1"/>
          </p:nvPr>
        </p:nvSpPr>
        <p:spPr>
          <a:xfrm>
            <a:off x="5732454" y="1825625"/>
            <a:ext cx="5621346" cy="372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b="1" dirty="0"/>
              <a:t>Private Donations: </a:t>
            </a:r>
            <a:r>
              <a:rPr lang="en-US" dirty="0"/>
              <a:t>Largest share of funding comes from private donations.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b="1" dirty="0"/>
              <a:t>Local/State/Government Grants: </a:t>
            </a:r>
            <a:r>
              <a:rPr lang="en-US" dirty="0"/>
              <a:t>Nearly 19% of funding.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b="1" dirty="0"/>
              <a:t>Federal Grants: </a:t>
            </a:r>
            <a:r>
              <a:rPr lang="en-US" dirty="0"/>
              <a:t>8%</a:t>
            </a:r>
            <a:endParaRPr b="1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b="1" dirty="0"/>
              <a:t>Earned Income: </a:t>
            </a:r>
            <a:r>
              <a:rPr lang="en-US" dirty="0"/>
              <a:t>13%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b="1" dirty="0"/>
              <a:t>Investment/Endowment: </a:t>
            </a:r>
            <a:r>
              <a:rPr lang="en-US" dirty="0"/>
              <a:t>4%</a:t>
            </a:r>
            <a:endParaRPr dirty="0"/>
          </a:p>
        </p:txBody>
      </p:sp>
      <p:sp>
        <p:nvSpPr>
          <p:cNvPr id="126" name="Google Shape;126;p6"/>
          <p:cNvSpPr txBox="1">
            <a:spLocks noGrp="1"/>
          </p:cNvSpPr>
          <p:nvPr>
            <p:ph type="sldNum" idx="12"/>
          </p:nvPr>
        </p:nvSpPr>
        <p:spPr>
          <a:xfrm>
            <a:off x="9034917" y="63659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dirty="0"/>
              <a:t>cfsaz.org</a:t>
            </a:r>
            <a:endParaRPr dirty="0"/>
          </a:p>
        </p:txBody>
      </p:sp>
      <p:sp>
        <p:nvSpPr>
          <p:cNvPr id="127" name="Google Shape;127;p6"/>
          <p:cNvSpPr txBox="1"/>
          <p:nvPr/>
        </p:nvSpPr>
        <p:spPr>
          <a:xfrm>
            <a:off x="2286001" y="5744817"/>
            <a:ext cx="94222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Nearly 30% of nonprofit respondents budgets in Pima County are government funded. 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 federal government cuts impacting funding at all levels, this leads to major service reduction.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9614" y="1247971"/>
            <a:ext cx="5544184" cy="4570417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7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51559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dirty="0"/>
              <a:t>Layoffs: Federal Funding Impacts</a:t>
            </a:r>
            <a:endParaRPr dirty="0"/>
          </a:p>
        </p:txBody>
      </p:sp>
      <p:sp>
        <p:nvSpPr>
          <p:cNvPr id="134" name="Google Shape;134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198704" cy="372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43.6% of respondents indicated that changes to federal funding impacted their organization.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18.6% indicated that they were unsure whether federal changes have impacted their organization.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Between 15-20% of nonprofits indicated that funding changes in 2025 had led to active layoffs.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Small orgs: between 1-5 staff impacted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Medium orgs: between 8-20 staff impacted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Large orgs: Up to 60 staff impacted</a:t>
            </a:r>
            <a:endParaRPr dirty="0"/>
          </a:p>
        </p:txBody>
      </p:sp>
      <p:sp>
        <p:nvSpPr>
          <p:cNvPr id="135" name="Google Shape;135;p7"/>
          <p:cNvSpPr txBox="1">
            <a:spLocks noGrp="1"/>
          </p:cNvSpPr>
          <p:nvPr>
            <p:ph type="sldNum" idx="12"/>
          </p:nvPr>
        </p:nvSpPr>
        <p:spPr>
          <a:xfrm>
            <a:off x="9034917" y="63659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dirty="0"/>
              <a:t>cfsaz.org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c5a151ad0f_3_0"/>
          <p:cNvSpPr txBox="1">
            <a:spLocks noGrp="1"/>
          </p:cNvSpPr>
          <p:nvPr>
            <p:ph type="title"/>
          </p:nvPr>
        </p:nvSpPr>
        <p:spPr>
          <a:xfrm>
            <a:off x="838199" y="-305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3200" dirty="0"/>
              <a:t>At the Same Time: Increased Demand for Service</a:t>
            </a:r>
            <a:endParaRPr sz="3200" dirty="0"/>
          </a:p>
        </p:txBody>
      </p:sp>
      <p:sp>
        <p:nvSpPr>
          <p:cNvPr id="141" name="Google Shape;141;g3c5a151ad0f_3_0"/>
          <p:cNvSpPr txBox="1">
            <a:spLocks noGrp="1"/>
          </p:cNvSpPr>
          <p:nvPr>
            <p:ph type="sldNum" idx="12"/>
          </p:nvPr>
        </p:nvSpPr>
        <p:spPr>
          <a:xfrm>
            <a:off x="9034917" y="63659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dirty="0"/>
              <a:t>cfsaz.org</a:t>
            </a:r>
            <a:endParaRPr dirty="0"/>
          </a:p>
        </p:txBody>
      </p:sp>
      <p:graphicFrame>
        <p:nvGraphicFramePr>
          <p:cNvPr id="142" name="Google Shape;142;g3c5a151ad0f_3_0"/>
          <p:cNvGraphicFramePr/>
          <p:nvPr/>
        </p:nvGraphicFramePr>
        <p:xfrm>
          <a:off x="952500" y="1113450"/>
          <a:ext cx="10612200" cy="4800540"/>
        </p:xfrm>
        <a:graphic>
          <a:graphicData uri="http://schemas.openxmlformats.org/drawingml/2006/table">
            <a:tbl>
              <a:tblPr>
                <a:noFill/>
                <a:tableStyleId>{BD5C6D49-58B6-4F10-856C-8DADE185ACC3}</a:tableStyleId>
              </a:tblPr>
              <a:tblGrid>
                <a:gridCol w="287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37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dirty="0">
                          <a:solidFill>
                            <a:schemeClr val="lt1"/>
                          </a:solidFill>
                        </a:rPr>
                        <a:t>Category</a:t>
                      </a:r>
                      <a:endParaRPr sz="1500" b="1"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00628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dirty="0">
                          <a:solidFill>
                            <a:schemeClr val="lt1"/>
                          </a:solidFill>
                        </a:rPr>
                        <a:t>Examples of Services in High Demand</a:t>
                      </a:r>
                      <a:endParaRPr sz="1500" b="1"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0062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dirty="0"/>
                        <a:t>Food &amp; Basic Needs</a:t>
                      </a:r>
                      <a:endParaRPr sz="13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Emergency food, SNAP assistance, hygiene &amp; menstrual kits, meal programs (esp. seniors), utility aid</a:t>
                      </a:r>
                      <a:endParaRPr sz="13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dirty="0"/>
                        <a:t>Housing &amp; Emergency Assistance</a:t>
                      </a:r>
                      <a:endParaRPr sz="1300" b="1" dirty="0"/>
                    </a:p>
                  </a:txBody>
                  <a:tcPr marL="91425" marR="91425" marT="91425" marB="91425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Rent &amp; utility assistance, eviction prevention, emergency shelter, home vouchers</a:t>
                      </a:r>
                      <a:endParaRPr sz="1300" dirty="0"/>
                    </a:p>
                  </a:txBody>
                  <a:tcPr marL="91425" marR="91425" marT="91425" marB="91425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dirty="0"/>
                        <a:t>Youth &amp; Education</a:t>
                      </a:r>
                      <a:endParaRPr sz="1300" b="1" dirty="0"/>
                    </a:p>
                  </a:txBody>
                  <a:tcPr marL="91425" marR="91425" marT="91425" marB="91425"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After-school &amp; summer programs, mentoring, scholarships, restorative justice programming, GED/ESL </a:t>
                      </a:r>
                      <a:endParaRPr sz="1300" dirty="0"/>
                    </a:p>
                  </a:txBody>
                  <a:tcPr marL="91425" marR="91425" marT="91425" marB="91425"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dirty="0"/>
                        <a:t>Transportation</a:t>
                      </a:r>
                      <a:endParaRPr sz="1300" b="1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No-cost transport for seniors, school-based transit, rural areas, medical visits</a:t>
                      </a:r>
                      <a:endParaRPr sz="1300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dirty="0"/>
                        <a:t>Healthcare &amp; Mental Health</a:t>
                      </a:r>
                      <a:endParaRPr sz="1300" b="1" dirty="0"/>
                    </a:p>
                  </a:txBody>
                  <a:tcPr marL="91425" marR="91425" marT="91425" marB="91425"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Prenatal care, trauma-informed education, counseling, mental health services</a:t>
                      </a:r>
                      <a:endParaRPr sz="1300" dirty="0"/>
                    </a:p>
                  </a:txBody>
                  <a:tcPr marL="91425" marR="91425" marT="91425" marB="91425"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dirty="0"/>
                        <a:t>Legal &amp; Immigration Services</a:t>
                      </a:r>
                      <a:endParaRPr sz="1300" b="1" dirty="0"/>
                    </a:p>
                  </a:txBody>
                  <a:tcPr marL="91425" marR="91425" marT="91425" marB="91425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Know Your Rights, pro se support, detention center legal help, LGBTQ+ information access</a:t>
                      </a:r>
                      <a:endParaRPr sz="1300" dirty="0"/>
                    </a:p>
                  </a:txBody>
                  <a:tcPr marL="91425" marR="91425" marT="91425" marB="91425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dirty="0"/>
                        <a:t>Workforce Development</a:t>
                      </a:r>
                      <a:endParaRPr sz="13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Job readiness programs, day labor, economic opportunity services (esp. for displaced workers)</a:t>
                      </a:r>
                      <a:endParaRPr sz="13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dirty="0"/>
                        <a:t>Community Safety &amp; Advocacy</a:t>
                      </a:r>
                      <a:endParaRPr sz="1300" b="1" dirty="0"/>
                    </a:p>
                  </a:txBody>
                  <a:tcPr marL="91425" marR="91425" marT="91425" marB="91425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Safe spaces, public policy education, media literacy, response to violence, public land protection, LGBTQ+ advocacy</a:t>
                      </a:r>
                      <a:endParaRPr sz="1300" dirty="0"/>
                    </a:p>
                  </a:txBody>
                  <a:tcPr marL="91425" marR="91425" marT="91425" marB="91425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dirty="0"/>
                        <a:t>Veterinary Services</a:t>
                      </a:r>
                      <a:endParaRPr sz="13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Emergency veterinary care (esp. for low-income or unhoused individuals)</a:t>
                      </a:r>
                      <a:endParaRPr sz="13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dirty="0"/>
                        <a:t>Animal Therapy / Programming</a:t>
                      </a:r>
                      <a:endParaRPr sz="1300" b="1" dirty="0"/>
                    </a:p>
                  </a:txBody>
                  <a:tcPr marL="91425" marR="91425" marT="91425" marB="91425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Therapeutic services, foster pet care, animal-assisted programming</a:t>
                      </a:r>
                      <a:endParaRPr sz="1300" dirty="0"/>
                    </a:p>
                  </a:txBody>
                  <a:tcPr marL="91425" marR="91425" marT="91425" marB="91425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dirty="0"/>
                        <a:t>Cultural &amp; Arts Programming</a:t>
                      </a:r>
                      <a:endParaRPr sz="13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Book requests, art education, museum visits, teacher professional development, local cultural services</a:t>
                      </a:r>
                      <a:endParaRPr sz="13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43" name="Google Shape;143;g3c5a151ad0f_3_0"/>
          <p:cNvSpPr txBox="1"/>
          <p:nvPr/>
        </p:nvSpPr>
        <p:spPr>
          <a:xfrm>
            <a:off x="952500" y="877325"/>
            <a:ext cx="10612200" cy="29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>
                <a:solidFill>
                  <a:schemeClr val="dk1"/>
                </a:solidFill>
              </a:rPr>
              <a:t>Figure 11. Services reported to be in high demand across qualitative responses</a:t>
            </a:r>
            <a:endParaRPr sz="15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4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51559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dirty="0"/>
              <a:t>Where Nonprofits Need Support</a:t>
            </a:r>
            <a:endParaRPr dirty="0"/>
          </a:p>
        </p:txBody>
      </p:sp>
      <p:sp>
        <p:nvSpPr>
          <p:cNvPr id="149" name="Google Shape;149;p14"/>
          <p:cNvSpPr txBox="1">
            <a:spLocks noGrp="1"/>
          </p:cNvSpPr>
          <p:nvPr>
            <p:ph type="sldNum" idx="12"/>
          </p:nvPr>
        </p:nvSpPr>
        <p:spPr>
          <a:xfrm>
            <a:off x="9034917" y="63659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dirty="0"/>
              <a:t>cfsaz.org</a:t>
            </a:r>
            <a:endParaRPr dirty="0"/>
          </a:p>
        </p:txBody>
      </p:sp>
      <p:pic>
        <p:nvPicPr>
          <p:cNvPr id="150" name="Google Shape;15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122" y="1785982"/>
            <a:ext cx="10493934" cy="3402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FSAZ">
  <a:themeElements>
    <a:clrScheme name="CFSA Brand 2018">
      <a:dk1>
        <a:srgbClr val="000000"/>
      </a:dk1>
      <a:lt1>
        <a:srgbClr val="FFFFFF"/>
      </a:lt1>
      <a:dk2>
        <a:srgbClr val="8A8278"/>
      </a:dk2>
      <a:lt2>
        <a:srgbClr val="D1CCBD"/>
      </a:lt2>
      <a:accent1>
        <a:srgbClr val="007CB3"/>
      </a:accent1>
      <a:accent2>
        <a:srgbClr val="E89B1F"/>
      </a:accent2>
      <a:accent3>
        <a:srgbClr val="00B2FF"/>
      </a:accent3>
      <a:accent4>
        <a:srgbClr val="F6A077"/>
      </a:accent4>
      <a:accent5>
        <a:srgbClr val="E53A33"/>
      </a:accent5>
      <a:accent6>
        <a:srgbClr val="AC19AB"/>
      </a:accent6>
      <a:hlink>
        <a:srgbClr val="00B3FF"/>
      </a:hlink>
      <a:folHlink>
        <a:srgbClr val="F6A07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2356</Words>
  <Application>Microsoft Office PowerPoint</Application>
  <PresentationFormat>Widescreen</PresentationFormat>
  <Paragraphs>222</Paragraphs>
  <Slides>28</Slides>
  <Notes>28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Courier New</vt:lpstr>
      <vt:lpstr>Times New Roman</vt:lpstr>
      <vt:lpstr>CFSAZ</vt:lpstr>
      <vt:lpstr>State of Philanthropy in Southern Arizona</vt:lpstr>
      <vt:lpstr>Community Foundation for Southern Arizona</vt:lpstr>
      <vt:lpstr>Topics for Today</vt:lpstr>
      <vt:lpstr>What is 1 word that comes to mind when I ask you about the state of philanthropy in Southern Arizona?</vt:lpstr>
      <vt:lpstr>Current Outlook: Nonprofits Under Strain</vt:lpstr>
      <vt:lpstr>Nonprofit Funding Composition</vt:lpstr>
      <vt:lpstr>Layoffs: Federal Funding Impacts</vt:lpstr>
      <vt:lpstr>At the Same Time: Increased Demand for Service</vt:lpstr>
      <vt:lpstr>Where Nonprofits Need Support</vt:lpstr>
      <vt:lpstr>How are donors and others responding?</vt:lpstr>
      <vt:lpstr>Impacts Beyond Government Funding</vt:lpstr>
      <vt:lpstr>Grantmaker Responses to Federal Uncertainty</vt:lpstr>
      <vt:lpstr>OBBB Act: Changes to Charitable Tax Code</vt:lpstr>
      <vt:lpstr>OBBB Act: Charitable Tax Code Changes</vt:lpstr>
      <vt:lpstr>OBBB Act: Charitable Tax Code Changes</vt:lpstr>
      <vt:lpstr>OBBB Act: Charitable Tax Code Changes</vt:lpstr>
      <vt:lpstr>Where does this leave nonprofits?</vt:lpstr>
      <vt:lpstr>How does this resonate with what you are hearing and experiencing?</vt:lpstr>
      <vt:lpstr>Giving Is Being Transformed</vt:lpstr>
      <vt:lpstr>Top Motivations for Giving for Gen Z and Millennials</vt:lpstr>
      <vt:lpstr>Younger Generation Giving Patterns</vt:lpstr>
      <vt:lpstr>What do younger people in Southern Arizona feel connected to?</vt:lpstr>
      <vt:lpstr>Young People Motivation for Giving in Southern Arizona</vt:lpstr>
      <vt:lpstr>Reaching Younger Audiences</vt:lpstr>
      <vt:lpstr>What is one thing you wish for from your leaders?</vt:lpstr>
      <vt:lpstr>PowerPoint Presentation</vt:lpstr>
      <vt:lpstr>Future Orientation, an Element of Renewal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Tamara McKinney</dc:creator>
  <cp:lastModifiedBy>Jenny Flynn</cp:lastModifiedBy>
  <cp:revision>2</cp:revision>
  <cp:lastPrinted>2026-03-12T20:38:52Z</cp:lastPrinted>
  <dcterms:created xsi:type="dcterms:W3CDTF">2023-11-15T21:52:18Z</dcterms:created>
  <dcterms:modified xsi:type="dcterms:W3CDTF">2026-03-20T19:27:53Z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0x01010025F8BB6D018AE24AAA8AD97439B514BB</vt:lpwstr>
  </property>
  <property fmtid="{D5CDD505-2E9C-101B-9397-08002B2CF9AE}" pid="3" name="Order">
    <vt:r8>532000</vt:r8>
  </property>
  <property fmtid="{D5CDD505-2E9C-101B-9397-08002B2CF9AE}" pid="4" name="_dlc_DocIdItemGuid">
    <vt:lpwstr>55e9ed60-2c21-5015-8b02-b3b39513e31a</vt:lpwstr>
  </property>
</Properties>
</file>